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2" r:id="rId2"/>
    <p:sldId id="258" r:id="rId3"/>
    <p:sldId id="261" r:id="rId4"/>
    <p:sldId id="268" r:id="rId5"/>
    <p:sldId id="259" r:id="rId6"/>
    <p:sldId id="266" r:id="rId7"/>
    <p:sldId id="267" r:id="rId8"/>
    <p:sldId id="260" r:id="rId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2"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Gary E LT USCG D5 (USA)" userId="ed0b605c-497d-457d-a93a-2226f856d2e1" providerId="ADAL" clId="{F81A39DC-5479-463A-B195-15D3897BE5F6}"/>
    <pc:docChg chg="modSld">
      <pc:chgData name="George, Gary E LT USCG D5 (USA)" userId="ed0b605c-497d-457d-a93a-2226f856d2e1" providerId="ADAL" clId="{F81A39DC-5479-463A-B195-15D3897BE5F6}" dt="2024-03-28T19:30:50.873" v="16" actId="20577"/>
      <pc:docMkLst>
        <pc:docMk/>
      </pc:docMkLst>
      <pc:sldChg chg="modSp mod">
        <pc:chgData name="George, Gary E LT USCG D5 (USA)" userId="ed0b605c-497d-457d-a93a-2226f856d2e1" providerId="ADAL" clId="{F81A39DC-5479-463A-B195-15D3897BE5F6}" dt="2024-03-28T19:30:50.873" v="16" actId="20577"/>
        <pc:sldMkLst>
          <pc:docMk/>
          <pc:sldMk cId="1273300817" sldId="262"/>
        </pc:sldMkLst>
        <pc:spChg chg="mod">
          <ac:chgData name="George, Gary E LT USCG D5 (USA)" userId="ed0b605c-497d-457d-a93a-2226f856d2e1" providerId="ADAL" clId="{F81A39DC-5479-463A-B195-15D3897BE5F6}" dt="2024-03-28T19:30:50.873" v="16" actId="20577"/>
          <ac:spMkLst>
            <pc:docMk/>
            <pc:sldMk cId="1273300817" sldId="262"/>
            <ac:spMk id="5" creationId="{416D3C1F-8ECD-F3F4-5910-F44C40965483}"/>
          </ac:spMkLst>
        </pc:spChg>
      </pc:sldChg>
      <pc:sldChg chg="modSp mod">
        <pc:chgData name="George, Gary E LT USCG D5 (USA)" userId="ed0b605c-497d-457d-a93a-2226f856d2e1" providerId="ADAL" clId="{F81A39DC-5479-463A-B195-15D3897BE5F6}" dt="2024-03-28T19:28:35.241" v="1" actId="20577"/>
        <pc:sldMkLst>
          <pc:docMk/>
          <pc:sldMk cId="4236607215" sldId="266"/>
        </pc:sldMkLst>
        <pc:spChg chg="mod">
          <ac:chgData name="George, Gary E LT USCG D5 (USA)" userId="ed0b605c-497d-457d-a93a-2226f856d2e1" providerId="ADAL" clId="{F81A39DC-5479-463A-B195-15D3897BE5F6}" dt="2024-03-28T19:28:35.241" v="1" actId="20577"/>
          <ac:spMkLst>
            <pc:docMk/>
            <pc:sldMk cId="4236607215" sldId="266"/>
            <ac:spMk id="2" creationId="{01D3928B-4959-6CF9-B998-ADD65CF37624}"/>
          </ac:spMkLst>
        </pc:spChg>
      </pc:sldChg>
    </pc:docChg>
  </pc:docChgLst>
  <pc:docChgLst>
    <pc:chgData name="Gary" userId="ed0b605c-497d-457d-a93a-2226f856d2e1" providerId="ADAL" clId="{F81A39DC-5479-463A-B195-15D3897BE5F6}"/>
    <pc:docChg chg="modSld">
      <pc:chgData name="Gary" userId="ed0b605c-497d-457d-a93a-2226f856d2e1" providerId="ADAL" clId="{F81A39DC-5479-463A-B195-15D3897BE5F6}" dt="2024-03-28T19:15:33.874" v="11" actId="6549"/>
      <pc:docMkLst>
        <pc:docMk/>
      </pc:docMkLst>
      <pc:sldChg chg="modSp mod">
        <pc:chgData name="Gary" userId="ed0b605c-497d-457d-a93a-2226f856d2e1" providerId="ADAL" clId="{F81A39DC-5479-463A-B195-15D3897BE5F6}" dt="2024-03-28T19:15:33.874" v="11" actId="6549"/>
        <pc:sldMkLst>
          <pc:docMk/>
          <pc:sldMk cId="2322987960" sldId="267"/>
        </pc:sldMkLst>
        <pc:spChg chg="mod">
          <ac:chgData name="Gary" userId="ed0b605c-497d-457d-a93a-2226f856d2e1" providerId="ADAL" clId="{F81A39DC-5479-463A-B195-15D3897BE5F6}" dt="2024-03-28T19:15:33.874" v="11" actId="6549"/>
          <ac:spMkLst>
            <pc:docMk/>
            <pc:sldMk cId="2322987960" sldId="267"/>
            <ac:spMk id="6" creationId="{1F1725AF-4430-4B3D-59B5-B41D7EC9A3A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a:t>At Sea Boarding Violations</a:t>
            </a:r>
          </a:p>
        </c:rich>
      </c:tx>
      <c:layout>
        <c:manualLayout>
          <c:xMode val="edge"/>
          <c:yMode val="edge"/>
          <c:x val="0.32175435027783073"/>
          <c:y val="4.71720252669170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8072488322870692"/>
          <c:y val="0.14005144688453591"/>
          <c:w val="0.4598059562371577"/>
          <c:h val="0.60298139355684832"/>
        </c:manualLayout>
      </c:layout>
      <c:pieChart>
        <c:varyColors val="1"/>
        <c:ser>
          <c:idx val="0"/>
          <c:order val="0"/>
          <c:tx>
            <c:strRef>
              <c:f>Sheet1!$B$1</c:f>
              <c:strCache>
                <c:ptCount val="1"/>
                <c:pt idx="0">
                  <c:v>Boarding Deficiencies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F6-4CF8-8234-3F97931104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B1F6-4CF8-8234-3F97931104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B1F6-4CF8-8234-3F97931104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1F6-4CF8-8234-3F97931104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B1F6-4CF8-8234-3F979311047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6-B1F6-4CF8-8234-3F979311047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1F6-4CF8-8234-3F979311047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8-B1F6-4CF8-8234-3F979311047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40B-40C3-B2B7-B6C46CB4728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40B-40C3-B2B7-B6C46CB4728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6-4CF8-8234-3F979311047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F6-4CF8-8234-3F979311047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F6-4CF8-8234-3F97931104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F6-4CF8-8234-3F979311047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F6-4CF8-8234-3F979311047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F6-4CF8-8234-3F979311047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F6-4CF8-8234-3F979311047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F6-4CF8-8234-3F97931104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Sheet1!$A$2:$A$11</c:f>
              <c:strCache>
                <c:ptCount val="10"/>
                <c:pt idx="0">
                  <c:v>Lifesaving</c:v>
                </c:pt>
                <c:pt idx="1">
                  <c:v>Fisheries</c:v>
                </c:pt>
                <c:pt idx="2">
                  <c:v>Documentation</c:v>
                </c:pt>
                <c:pt idx="3">
                  <c:v>Fire Fighting</c:v>
                </c:pt>
                <c:pt idx="4">
                  <c:v>Operations/Management</c:v>
                </c:pt>
                <c:pt idx="5">
                  <c:v>Communications</c:v>
                </c:pt>
                <c:pt idx="6">
                  <c:v>Navigation</c:v>
                </c:pt>
                <c:pt idx="7">
                  <c:v>Engineering</c:v>
                </c:pt>
                <c:pt idx="8">
                  <c:v>Pollution Prevention/Response</c:v>
                </c:pt>
                <c:pt idx="9">
                  <c:v>Personnel</c:v>
                </c:pt>
              </c:strCache>
            </c:strRef>
          </c:cat>
          <c:val>
            <c:numRef>
              <c:f>Sheet1!$B$2:$B$11</c:f>
              <c:numCache>
                <c:formatCode>General</c:formatCode>
                <c:ptCount val="10"/>
                <c:pt idx="0">
                  <c:v>53</c:v>
                </c:pt>
                <c:pt idx="1">
                  <c:v>4</c:v>
                </c:pt>
                <c:pt idx="2">
                  <c:v>12</c:v>
                </c:pt>
                <c:pt idx="3">
                  <c:v>6</c:v>
                </c:pt>
                <c:pt idx="4">
                  <c:v>4</c:v>
                </c:pt>
                <c:pt idx="5">
                  <c:v>5</c:v>
                </c:pt>
                <c:pt idx="6">
                  <c:v>2</c:v>
                </c:pt>
                <c:pt idx="7">
                  <c:v>1</c:v>
                </c:pt>
                <c:pt idx="8">
                  <c:v>2</c:v>
                </c:pt>
                <c:pt idx="9">
                  <c:v>3</c:v>
                </c:pt>
              </c:numCache>
            </c:numRef>
          </c:val>
          <c:extLst>
            <c:ext xmlns:c16="http://schemas.microsoft.com/office/drawing/2014/chart" uri="{C3380CC4-5D6E-409C-BE32-E72D297353CC}">
              <c16:uniqueId val="{00000000-B1F6-4CF8-8234-3F979311047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619711818233316"/>
          <c:y val="0.80647262992651358"/>
          <c:w val="0.88407391481231612"/>
          <c:h val="0.180662272273418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a:solidFill>
                  <a:schemeClr val="bg1"/>
                </a:solidFill>
              </a:rPr>
              <a:t>Dockside</a:t>
            </a:r>
            <a:r>
              <a:rPr lang="en-US" baseline="0">
                <a:solidFill>
                  <a:schemeClr val="bg1"/>
                </a:solidFill>
              </a:rPr>
              <a:t> </a:t>
            </a:r>
            <a:r>
              <a:rPr lang="en-US">
                <a:solidFill>
                  <a:schemeClr val="bg1"/>
                </a:solidFill>
              </a:rPr>
              <a:t>Deficiencies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3066929133858269"/>
          <c:y val="9.1024956601399087E-2"/>
          <c:w val="0.50203138069279796"/>
          <c:h val="0.58774013582977003"/>
        </c:manualLayout>
      </c:layout>
      <c:pieChart>
        <c:varyColors val="1"/>
        <c:ser>
          <c:idx val="0"/>
          <c:order val="0"/>
          <c:tx>
            <c:strRef>
              <c:f>Sheet1!$B$1</c:f>
              <c:strCache>
                <c:ptCount val="1"/>
                <c:pt idx="0">
                  <c:v>Boarding Deficiencies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CC-41C0-8225-9825AE4E67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CC-41C0-8225-9825AE4E67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CC-41C0-8225-9825AE4E67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CC-41C0-8225-9825AE4E674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CC-41C0-8225-9825AE4E674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CC-41C0-8225-9825AE4E674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0CC-41C0-8225-9825AE4E674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0CC-41C0-8225-9825AE4E674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D91-43BE-9904-60F38F51F4D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D91-43BE-9904-60F38F51F4D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D91-43BE-9904-60F38F51F4D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D91-43BE-9904-60F38F51F4D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D91-43BE-9904-60F38F51F4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Lifesaving</c:v>
                </c:pt>
                <c:pt idx="1">
                  <c:v>Navigation</c:v>
                </c:pt>
                <c:pt idx="2">
                  <c:v>Documentation</c:v>
                </c:pt>
                <c:pt idx="3">
                  <c:v>Communications</c:v>
                </c:pt>
                <c:pt idx="4">
                  <c:v>Fire Fighting</c:v>
                </c:pt>
                <c:pt idx="5">
                  <c:v>Operations/Mgmt</c:v>
                </c:pt>
                <c:pt idx="6">
                  <c:v>Pollution Prev/Resp</c:v>
                </c:pt>
                <c:pt idx="7">
                  <c:v>Personnel</c:v>
                </c:pt>
                <c:pt idx="8">
                  <c:v>Engineering</c:v>
                </c:pt>
              </c:strCache>
            </c:strRef>
          </c:cat>
          <c:val>
            <c:numRef>
              <c:f>Sheet1!$B$2:$B$10</c:f>
              <c:numCache>
                <c:formatCode>General</c:formatCode>
                <c:ptCount val="9"/>
                <c:pt idx="0">
                  <c:v>38</c:v>
                </c:pt>
                <c:pt idx="1">
                  <c:v>15</c:v>
                </c:pt>
                <c:pt idx="2">
                  <c:v>10</c:v>
                </c:pt>
                <c:pt idx="3">
                  <c:v>21</c:v>
                </c:pt>
                <c:pt idx="4">
                  <c:v>11</c:v>
                </c:pt>
                <c:pt idx="5">
                  <c:v>6</c:v>
                </c:pt>
                <c:pt idx="6">
                  <c:v>1</c:v>
                </c:pt>
                <c:pt idx="7">
                  <c:v>2</c:v>
                </c:pt>
                <c:pt idx="8">
                  <c:v>1</c:v>
                </c:pt>
              </c:numCache>
            </c:numRef>
          </c:val>
          <c:extLst>
            <c:ext xmlns:c16="http://schemas.microsoft.com/office/drawing/2014/chart" uri="{C3380CC4-5D6E-409C-BE32-E72D297353CC}">
              <c16:uniqueId val="{00000000-B1F6-4CF8-8234-3F979311047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783132877621063E-3"/>
          <c:y val="0.70330231190197134"/>
          <c:w val="0.99034784113524266"/>
          <c:h val="0.281895059295944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59E7F7E-24EA-4C6E-9525-4AEEEE851A3F}" type="datetimeFigureOut">
              <a:rPr lang="en-US" smtClean="0"/>
              <a:t>3/28/2024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641F45C-59D2-4245-86DF-6B5F74C92442}" type="slidenum">
              <a:rPr lang="en-US" smtClean="0"/>
              <a:t>‹#›</a:t>
            </a:fld>
            <a:endParaRPr lang="en-US"/>
          </a:p>
        </p:txBody>
      </p:sp>
    </p:spTree>
    <p:extLst>
      <p:ext uri="{BB962C8B-B14F-4D97-AF65-F5344CB8AC3E}">
        <p14:creationId xmlns:p14="http://schemas.microsoft.com/office/powerpoint/2010/main" val="215443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otes Placeholder">
            <a:extLst>
              <a:ext uri="{FF2B5EF4-FFF2-40B4-BE49-F238E27FC236}">
                <a16:creationId xmlns:a16="http://schemas.microsoft.com/office/drawing/2014/main" id="{AD1BFC2D-E836-298F-F448-5696AD24C8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700" b="0" i="0">
                <a:solidFill>
                  <a:srgbClr val="0F486E"/>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11276077" y="2962655"/>
            <a:ext cx="913130" cy="913130"/>
          </a:xfrm>
          <a:custGeom>
            <a:avLst/>
            <a:gdLst/>
            <a:ahLst/>
            <a:cxnLst/>
            <a:rect l="l" t="t" r="r" b="b"/>
            <a:pathLst>
              <a:path w="913129" h="913129">
                <a:moveTo>
                  <a:pt x="912812" y="0"/>
                </a:moveTo>
                <a:lnTo>
                  <a:pt x="0" y="912812"/>
                </a:lnTo>
              </a:path>
            </a:pathLst>
          </a:custGeom>
          <a:ln w="9525">
            <a:solidFill>
              <a:srgbClr val="FFFFFF"/>
            </a:solidFill>
          </a:ln>
        </p:spPr>
        <p:txBody>
          <a:bodyPr wrap="square" lIns="0" tIns="0" rIns="0" bIns="0" rtlCol="0"/>
          <a:lstStyle/>
          <a:p>
            <a:endParaRPr/>
          </a:p>
        </p:txBody>
      </p:sp>
      <p:sp>
        <p:nvSpPr>
          <p:cNvPr id="18" name="bg object 18"/>
          <p:cNvSpPr/>
          <p:nvPr/>
        </p:nvSpPr>
        <p:spPr>
          <a:xfrm>
            <a:off x="9206483" y="3189732"/>
            <a:ext cx="2981960" cy="2981960"/>
          </a:xfrm>
          <a:custGeom>
            <a:avLst/>
            <a:gdLst/>
            <a:ahLst/>
            <a:cxnLst/>
            <a:rect l="l" t="t" r="r" b="b"/>
            <a:pathLst>
              <a:path w="2981959" h="2981960">
                <a:moveTo>
                  <a:pt x="2981858" y="0"/>
                </a:moveTo>
                <a:lnTo>
                  <a:pt x="0" y="2981858"/>
                </a:lnTo>
              </a:path>
            </a:pathLst>
          </a:custGeom>
          <a:ln w="9525">
            <a:solidFill>
              <a:srgbClr val="FFFFFF"/>
            </a:solidFill>
          </a:ln>
        </p:spPr>
        <p:txBody>
          <a:bodyPr wrap="square" lIns="0" tIns="0" rIns="0" bIns="0" rtlCol="0"/>
          <a:lstStyle/>
          <a:p>
            <a:endParaRPr/>
          </a:p>
        </p:txBody>
      </p:sp>
      <p:sp>
        <p:nvSpPr>
          <p:cNvPr id="19" name="bg object 19"/>
          <p:cNvSpPr/>
          <p:nvPr/>
        </p:nvSpPr>
        <p:spPr>
          <a:xfrm>
            <a:off x="10291577" y="3285744"/>
            <a:ext cx="1896745" cy="1896745"/>
          </a:xfrm>
          <a:custGeom>
            <a:avLst/>
            <a:gdLst/>
            <a:ahLst/>
            <a:cxnLst/>
            <a:rect l="l" t="t" r="r" b="b"/>
            <a:pathLst>
              <a:path w="1896745" h="1896745">
                <a:moveTo>
                  <a:pt x="1896529" y="0"/>
                </a:moveTo>
                <a:lnTo>
                  <a:pt x="0" y="1896529"/>
                </a:lnTo>
              </a:path>
            </a:pathLst>
          </a:custGeom>
          <a:ln w="9525">
            <a:solidFill>
              <a:srgbClr val="FFFFFF"/>
            </a:solidFill>
          </a:ln>
        </p:spPr>
        <p:txBody>
          <a:bodyPr wrap="square" lIns="0" tIns="0" rIns="0" bIns="0" rtlCol="0"/>
          <a:lstStyle/>
          <a:p>
            <a:endParaRPr/>
          </a:p>
        </p:txBody>
      </p:sp>
      <p:sp>
        <p:nvSpPr>
          <p:cNvPr id="20" name="bg object 20"/>
          <p:cNvSpPr/>
          <p:nvPr/>
        </p:nvSpPr>
        <p:spPr>
          <a:xfrm>
            <a:off x="10443215" y="3132582"/>
            <a:ext cx="1746250" cy="1746250"/>
          </a:xfrm>
          <a:custGeom>
            <a:avLst/>
            <a:gdLst/>
            <a:ahLst/>
            <a:cxnLst/>
            <a:rect l="l" t="t" r="r" b="b"/>
            <a:pathLst>
              <a:path w="1746250" h="1746250">
                <a:moveTo>
                  <a:pt x="1745716" y="0"/>
                </a:moveTo>
                <a:lnTo>
                  <a:pt x="0" y="1745716"/>
                </a:lnTo>
              </a:path>
            </a:pathLst>
          </a:custGeom>
          <a:ln w="28575">
            <a:solidFill>
              <a:srgbClr val="FFFFFF"/>
            </a:solidFill>
          </a:ln>
        </p:spPr>
        <p:txBody>
          <a:bodyPr wrap="square" lIns="0" tIns="0" rIns="0" bIns="0" rtlCol="0"/>
          <a:lstStyle/>
          <a:p>
            <a:endParaRPr/>
          </a:p>
        </p:txBody>
      </p:sp>
      <p:sp>
        <p:nvSpPr>
          <p:cNvPr id="21" name="bg object 21"/>
          <p:cNvSpPr/>
          <p:nvPr/>
        </p:nvSpPr>
        <p:spPr>
          <a:xfrm>
            <a:off x="10920221" y="3684270"/>
            <a:ext cx="1270000" cy="1270000"/>
          </a:xfrm>
          <a:custGeom>
            <a:avLst/>
            <a:gdLst/>
            <a:ahLst/>
            <a:cxnLst/>
            <a:rect l="l" t="t" r="r" b="b"/>
            <a:pathLst>
              <a:path w="1270000" h="1270000">
                <a:moveTo>
                  <a:pt x="1270000" y="0"/>
                </a:moveTo>
                <a:lnTo>
                  <a:pt x="0" y="1269999"/>
                </a:lnTo>
              </a:path>
            </a:pathLst>
          </a:custGeom>
          <a:ln w="28575">
            <a:solidFill>
              <a:srgbClr val="FFFFF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700" b="0" i="0">
                <a:solidFill>
                  <a:srgbClr val="0F486E"/>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100000"/>
              </a:schemeClr>
            </a:gs>
            <a:gs pos="100000">
              <a:schemeClr val="accent5">
                <a:lumMod val="50000"/>
              </a:schemeClr>
            </a:gs>
          </a:gsLst>
          <a:lin ang="5400000" scaled="1"/>
          <a:tileRect/>
        </a:gra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2527832" y="321371"/>
            <a:ext cx="7767320" cy="1122680"/>
          </a:xfrm>
          <a:prstGeom prst="rect">
            <a:avLst/>
          </a:prstGeom>
        </p:spPr>
        <p:txBody>
          <a:bodyPr wrap="square" lIns="0" tIns="0" rIns="0" bIns="0">
            <a:spAutoFit/>
          </a:bodyPr>
          <a:lstStyle>
            <a:lvl1pPr>
              <a:defRPr sz="360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920546" y="2065159"/>
            <a:ext cx="10255250" cy="4207510"/>
          </a:xfrm>
          <a:prstGeom prst="rect">
            <a:avLst/>
          </a:prstGeom>
        </p:spPr>
        <p:txBody>
          <a:bodyPr wrap="square" lIns="0" tIns="0" rIns="0" bIns="0">
            <a:spAutoFit/>
          </a:bodyPr>
          <a:lstStyle>
            <a:lvl1pPr>
              <a:defRPr sz="1700" b="0" i="0">
                <a:solidFill>
                  <a:srgbClr val="0F486E"/>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cid:3f08e262-80f5-4ea6-abac-00f8cab5571c@uscg.mi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16">
            <a:extLst>
              <a:ext uri="{FF2B5EF4-FFF2-40B4-BE49-F238E27FC236}">
                <a16:creationId xmlns:a16="http://schemas.microsoft.com/office/drawing/2014/main" id="{B83835F7-55D0-7E66-47BC-90FCBF284822}"/>
              </a:ext>
            </a:extLst>
          </p:cNvPr>
          <p:cNvPicPr/>
          <p:nvPr/>
        </p:nvPicPr>
        <p:blipFill>
          <a:blip r:embed="rId2" cstate="print"/>
          <a:stretch>
            <a:fillRect/>
          </a:stretch>
        </p:blipFill>
        <p:spPr>
          <a:xfrm>
            <a:off x="1075180" y="1143000"/>
            <a:ext cx="4325496" cy="2904996"/>
          </a:xfrm>
          <a:prstGeom prst="rect">
            <a:avLst/>
          </a:prstGeom>
        </p:spPr>
      </p:pic>
      <p:pic>
        <p:nvPicPr>
          <p:cNvPr id="3" name="object 17">
            <a:extLst>
              <a:ext uri="{FF2B5EF4-FFF2-40B4-BE49-F238E27FC236}">
                <a16:creationId xmlns:a16="http://schemas.microsoft.com/office/drawing/2014/main" id="{15ABB052-387D-7F32-1493-F905EE9324A2}"/>
              </a:ext>
            </a:extLst>
          </p:cNvPr>
          <p:cNvPicPr/>
          <p:nvPr/>
        </p:nvPicPr>
        <p:blipFill>
          <a:blip r:embed="rId3" cstate="print"/>
          <a:stretch>
            <a:fillRect/>
          </a:stretch>
        </p:blipFill>
        <p:spPr>
          <a:xfrm>
            <a:off x="6324600" y="1143000"/>
            <a:ext cx="3570730" cy="2904996"/>
          </a:xfrm>
          <a:prstGeom prst="rect">
            <a:avLst/>
          </a:prstGeom>
        </p:spPr>
      </p:pic>
      <p:sp>
        <p:nvSpPr>
          <p:cNvPr id="5" name="object 7">
            <a:extLst>
              <a:ext uri="{FF2B5EF4-FFF2-40B4-BE49-F238E27FC236}">
                <a16:creationId xmlns:a16="http://schemas.microsoft.com/office/drawing/2014/main" id="{416D3C1F-8ECD-F3F4-5910-F44C40965483}"/>
              </a:ext>
            </a:extLst>
          </p:cNvPr>
          <p:cNvSpPr txBox="1"/>
          <p:nvPr/>
        </p:nvSpPr>
        <p:spPr>
          <a:xfrm>
            <a:off x="1075180" y="4114800"/>
            <a:ext cx="7531734" cy="1731884"/>
          </a:xfrm>
          <a:prstGeom prst="rect">
            <a:avLst/>
          </a:prstGeom>
        </p:spPr>
        <p:txBody>
          <a:bodyPr vert="horz" wrap="square" lIns="0" tIns="191135" rIns="0" bIns="0" rtlCol="0">
            <a:spAutoFit/>
          </a:bodyPr>
          <a:lstStyle/>
          <a:p>
            <a:pPr marL="12700">
              <a:lnSpc>
                <a:spcPct val="100000"/>
              </a:lnSpc>
              <a:spcBef>
                <a:spcPts val="1505"/>
              </a:spcBef>
            </a:pPr>
            <a:r>
              <a:rPr sz="4800" dirty="0">
                <a:solidFill>
                  <a:srgbClr val="FFFFFF"/>
                </a:solidFill>
                <a:latin typeface="Century Gothic"/>
                <a:cs typeface="Century Gothic"/>
              </a:rPr>
              <a:t>COAST</a:t>
            </a:r>
            <a:r>
              <a:rPr sz="4800" spc="-25" dirty="0">
                <a:solidFill>
                  <a:srgbClr val="FFFFFF"/>
                </a:solidFill>
                <a:latin typeface="Century Gothic"/>
                <a:cs typeface="Century Gothic"/>
              </a:rPr>
              <a:t> </a:t>
            </a:r>
            <a:r>
              <a:rPr sz="4800" dirty="0">
                <a:solidFill>
                  <a:srgbClr val="FFFFFF"/>
                </a:solidFill>
                <a:latin typeface="Century Gothic"/>
                <a:cs typeface="Century Gothic"/>
              </a:rPr>
              <a:t>GUARD</a:t>
            </a:r>
            <a:r>
              <a:rPr sz="4800" spc="-35" dirty="0">
                <a:solidFill>
                  <a:srgbClr val="FFFFFF"/>
                </a:solidFill>
                <a:latin typeface="Century Gothic"/>
                <a:cs typeface="Century Gothic"/>
              </a:rPr>
              <a:t> </a:t>
            </a:r>
            <a:r>
              <a:rPr sz="4800" dirty="0">
                <a:solidFill>
                  <a:srgbClr val="FFFFFF"/>
                </a:solidFill>
                <a:latin typeface="Century Gothic"/>
                <a:cs typeface="Century Gothic"/>
              </a:rPr>
              <a:t>DISTRICT</a:t>
            </a:r>
            <a:r>
              <a:rPr sz="4800" spc="5" dirty="0">
                <a:solidFill>
                  <a:srgbClr val="FFFFFF"/>
                </a:solidFill>
                <a:latin typeface="Century Gothic"/>
                <a:cs typeface="Century Gothic"/>
              </a:rPr>
              <a:t> </a:t>
            </a:r>
            <a:r>
              <a:rPr sz="4800" spc="-50" dirty="0">
                <a:solidFill>
                  <a:srgbClr val="FFFFFF"/>
                </a:solidFill>
                <a:latin typeface="Century Gothic"/>
                <a:cs typeface="Century Gothic"/>
              </a:rPr>
              <a:t>5</a:t>
            </a:r>
            <a:endParaRPr sz="4800" dirty="0">
              <a:latin typeface="Century Gothic"/>
              <a:cs typeface="Century Gothic"/>
            </a:endParaRPr>
          </a:p>
          <a:p>
            <a:pPr marL="15240">
              <a:lnSpc>
                <a:spcPct val="100000"/>
              </a:lnSpc>
              <a:spcBef>
                <a:spcPts val="620"/>
              </a:spcBef>
            </a:pPr>
            <a:r>
              <a:rPr lang="en-US" sz="2100" dirty="0">
                <a:solidFill>
                  <a:schemeClr val="bg1"/>
                </a:solidFill>
                <a:latin typeface="Century Gothic"/>
                <a:cs typeface="Century Gothic"/>
              </a:rPr>
              <a:t>FY24 </a:t>
            </a:r>
            <a:r>
              <a:rPr sz="2100" dirty="0">
                <a:solidFill>
                  <a:schemeClr val="bg1"/>
                </a:solidFill>
                <a:latin typeface="Century Gothic"/>
                <a:cs typeface="Century Gothic"/>
              </a:rPr>
              <a:t>FV</a:t>
            </a:r>
            <a:r>
              <a:rPr sz="2100" spc="-10" dirty="0">
                <a:solidFill>
                  <a:schemeClr val="bg1"/>
                </a:solidFill>
                <a:latin typeface="Century Gothic"/>
                <a:cs typeface="Century Gothic"/>
              </a:rPr>
              <a:t> </a:t>
            </a:r>
            <a:r>
              <a:rPr sz="2100" dirty="0">
                <a:solidFill>
                  <a:schemeClr val="bg1"/>
                </a:solidFill>
                <a:latin typeface="Century Gothic"/>
                <a:cs typeface="Century Gothic"/>
              </a:rPr>
              <a:t>District</a:t>
            </a:r>
            <a:r>
              <a:rPr sz="2100" spc="15" dirty="0">
                <a:solidFill>
                  <a:schemeClr val="bg1"/>
                </a:solidFill>
                <a:latin typeface="Century Gothic"/>
                <a:cs typeface="Century Gothic"/>
              </a:rPr>
              <a:t> </a:t>
            </a:r>
            <a:r>
              <a:rPr sz="2100" dirty="0">
                <a:solidFill>
                  <a:schemeClr val="bg1"/>
                </a:solidFill>
                <a:latin typeface="Century Gothic"/>
                <a:cs typeface="Century Gothic"/>
              </a:rPr>
              <a:t>Coordinator</a:t>
            </a:r>
            <a:r>
              <a:rPr sz="2100" spc="-5" dirty="0">
                <a:solidFill>
                  <a:schemeClr val="bg1"/>
                </a:solidFill>
                <a:latin typeface="Century Gothic"/>
                <a:cs typeface="Century Gothic"/>
              </a:rPr>
              <a:t> </a:t>
            </a:r>
            <a:r>
              <a:rPr sz="2100" spc="-10" dirty="0">
                <a:solidFill>
                  <a:schemeClr val="bg1"/>
                </a:solidFill>
                <a:latin typeface="Century Gothic"/>
                <a:cs typeface="Century Gothic"/>
              </a:rPr>
              <a:t>Report</a:t>
            </a:r>
            <a:endParaRPr lang="en-US" sz="2100" spc="-10" dirty="0">
              <a:solidFill>
                <a:schemeClr val="bg1"/>
              </a:solidFill>
              <a:latin typeface="Century Gothic"/>
              <a:cs typeface="Century Gothic"/>
            </a:endParaRPr>
          </a:p>
          <a:p>
            <a:pPr marL="15240">
              <a:lnSpc>
                <a:spcPct val="100000"/>
              </a:lnSpc>
              <a:spcBef>
                <a:spcPts val="620"/>
              </a:spcBef>
            </a:pPr>
            <a:r>
              <a:rPr lang="en-US" sz="2100" spc="-10" dirty="0">
                <a:solidFill>
                  <a:schemeClr val="bg1"/>
                </a:solidFill>
                <a:latin typeface="Century Gothic"/>
                <a:cs typeface="Century Gothic"/>
              </a:rPr>
              <a:t>LT Gary George</a:t>
            </a:r>
            <a:endParaRPr sz="2100" dirty="0">
              <a:solidFill>
                <a:schemeClr val="bg1"/>
              </a:solidFill>
              <a:latin typeface="Century Gothic"/>
              <a:cs typeface="Century Gothic"/>
            </a:endParaRPr>
          </a:p>
        </p:txBody>
      </p:sp>
    </p:spTree>
    <p:extLst>
      <p:ext uri="{BB962C8B-B14F-4D97-AF65-F5344CB8AC3E}">
        <p14:creationId xmlns:p14="http://schemas.microsoft.com/office/powerpoint/2010/main" val="127330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87D7-1EED-D990-DE6D-1623436BD437}"/>
              </a:ext>
            </a:extLst>
          </p:cNvPr>
          <p:cNvSpPr>
            <a:spLocks noGrp="1"/>
          </p:cNvSpPr>
          <p:nvPr>
            <p:ph type="title"/>
          </p:nvPr>
        </p:nvSpPr>
        <p:spPr>
          <a:xfrm>
            <a:off x="2212340" y="381000"/>
            <a:ext cx="7767320" cy="553998"/>
          </a:xfrm>
        </p:spPr>
        <p:txBody>
          <a:bodyPr/>
          <a:lstStyle/>
          <a:p>
            <a:pPr algn="ctr"/>
            <a:r>
              <a:rPr lang="en-US"/>
              <a:t>FY 24 CFV Boarding </a:t>
            </a:r>
            <a:r>
              <a:rPr lang="en-US" sz="3200"/>
              <a:t>Stats</a:t>
            </a:r>
          </a:p>
        </p:txBody>
      </p:sp>
      <p:sp>
        <p:nvSpPr>
          <p:cNvPr id="3" name="Text Placeholder 2">
            <a:extLst>
              <a:ext uri="{FF2B5EF4-FFF2-40B4-BE49-F238E27FC236}">
                <a16:creationId xmlns:a16="http://schemas.microsoft.com/office/drawing/2014/main" id="{2377612D-95BA-1D18-DCB7-954C88CD39B9}"/>
              </a:ext>
            </a:extLst>
          </p:cNvPr>
          <p:cNvSpPr>
            <a:spLocks noGrp="1"/>
          </p:cNvSpPr>
          <p:nvPr>
            <p:ph type="body" idx="1"/>
          </p:nvPr>
        </p:nvSpPr>
        <p:spPr>
          <a:xfrm>
            <a:off x="152400" y="2819400"/>
            <a:ext cx="5562600" cy="2457083"/>
          </a:xfrm>
        </p:spPr>
        <p:txBody>
          <a:bodyPr/>
          <a:lstStyle/>
          <a:p>
            <a:pPr marL="457200" marR="758825" indent="-457200">
              <a:lnSpc>
                <a:spcPts val="1630"/>
              </a:lnSpc>
              <a:spcBef>
                <a:spcPts val="994"/>
              </a:spcBef>
              <a:buFont typeface="Wingdings" panose="05000000000000000000" pitchFamily="2" charset="2"/>
              <a:buChar char="Ø"/>
              <a:tabLst>
                <a:tab pos="299085" algn="l"/>
              </a:tabLst>
            </a:pPr>
            <a:r>
              <a:rPr lang="en-US" sz="2000" spc="-25">
                <a:solidFill>
                  <a:schemeClr val="bg1"/>
                </a:solidFill>
                <a:latin typeface="Century Gothic" panose="020B0502020202020204" pitchFamily="34" charset="0"/>
              </a:rPr>
              <a:t>At Sea Boardings: 215</a:t>
            </a:r>
          </a:p>
          <a:p>
            <a:pPr marR="758825">
              <a:lnSpc>
                <a:spcPts val="1630"/>
              </a:lnSpc>
              <a:spcBef>
                <a:spcPts val="994"/>
              </a:spcBef>
              <a:tabLst>
                <a:tab pos="299085" algn="l"/>
              </a:tabLst>
            </a:pPr>
            <a:endParaRPr lang="en-US" sz="2000" spc="-25">
              <a:solidFill>
                <a:schemeClr val="bg1"/>
              </a:solidFill>
              <a:latin typeface="Century Gothic" panose="020B0502020202020204" pitchFamily="34" charset="0"/>
            </a:endParaRPr>
          </a:p>
          <a:p>
            <a:pPr marL="457200" marR="758825" indent="-457200">
              <a:lnSpc>
                <a:spcPts val="1630"/>
              </a:lnSpc>
              <a:spcBef>
                <a:spcPts val="994"/>
              </a:spcBef>
              <a:buFont typeface="Wingdings" panose="05000000000000000000" pitchFamily="2" charset="2"/>
              <a:buChar char="Ø"/>
              <a:tabLst>
                <a:tab pos="299085" algn="l"/>
              </a:tabLst>
            </a:pPr>
            <a:r>
              <a:rPr lang="en-US" sz="2000" spc="-25">
                <a:solidFill>
                  <a:schemeClr val="bg1"/>
                </a:solidFill>
                <a:latin typeface="Century Gothic" panose="020B0502020202020204" pitchFamily="34" charset="0"/>
              </a:rPr>
              <a:t>Violations Issued: 92</a:t>
            </a:r>
          </a:p>
          <a:p>
            <a:pPr marL="457200" indent="-457200" algn="l">
              <a:lnSpc>
                <a:spcPct val="100000"/>
              </a:lnSpc>
              <a:buFont typeface="Wingdings" panose="05000000000000000000" pitchFamily="2" charset="2"/>
              <a:buChar char="Ø"/>
              <a:tabLst>
                <a:tab pos="299085" algn="l"/>
              </a:tabLst>
            </a:pPr>
            <a:endParaRPr lang="en-US" sz="2000" spc="-20">
              <a:solidFill>
                <a:schemeClr val="bg1"/>
              </a:solidFill>
              <a:latin typeface="Century Gothic" panose="020B0502020202020204" pitchFamily="34" charset="0"/>
            </a:endParaRPr>
          </a:p>
          <a:p>
            <a:pPr marL="355600" indent="-342900">
              <a:lnSpc>
                <a:spcPct val="100000"/>
              </a:lnSpc>
              <a:spcBef>
                <a:spcPts val="700"/>
              </a:spcBef>
              <a:buFont typeface="Wingdings" panose="05000000000000000000" pitchFamily="2" charset="2"/>
              <a:buChar char="Ø"/>
              <a:tabLst>
                <a:tab pos="299085" algn="l"/>
              </a:tabLst>
            </a:pPr>
            <a:endParaRPr lang="en-US" sz="2000">
              <a:solidFill>
                <a:schemeClr val="bg1"/>
              </a:solidFill>
              <a:effectLst/>
              <a:latin typeface="Century Gothic" panose="020B0502020202020204" pitchFamily="34" charset="0"/>
              <a:ea typeface="Times New Roman" panose="02020603050405020304" pitchFamily="18" charset="0"/>
            </a:endParaRPr>
          </a:p>
          <a:p>
            <a:pPr marL="299085" marR="758825" indent="-287020">
              <a:lnSpc>
                <a:spcPts val="1630"/>
              </a:lnSpc>
              <a:spcBef>
                <a:spcPts val="994"/>
              </a:spcBef>
              <a:tabLst>
                <a:tab pos="299085" algn="l"/>
              </a:tabLst>
            </a:pPr>
            <a:r>
              <a:rPr lang="en-US" sz="1400" spc="-25">
                <a:solidFill>
                  <a:schemeClr val="bg1"/>
                </a:solidFill>
              </a:rPr>
              <a:t>	</a:t>
            </a:r>
          </a:p>
          <a:p>
            <a:pPr marL="298450" indent="-285750">
              <a:lnSpc>
                <a:spcPct val="100000"/>
              </a:lnSpc>
              <a:spcBef>
                <a:spcPts val="600"/>
              </a:spcBef>
              <a:buFont typeface="Wingdings 3" panose="05040102010807070707" pitchFamily="18" charset="2"/>
              <a:buChar char=""/>
              <a:tabLst>
                <a:tab pos="299085" algn="l"/>
              </a:tabLst>
            </a:pPr>
            <a:endParaRPr lang="en-US" sz="1350">
              <a:solidFill>
                <a:schemeClr val="bg1"/>
              </a:solidFill>
              <a:latin typeface="Times New Roman"/>
              <a:cs typeface="Times New Roman"/>
            </a:endParaRPr>
          </a:p>
          <a:p>
            <a:endParaRPr lang="en-US"/>
          </a:p>
        </p:txBody>
      </p:sp>
      <p:graphicFrame>
        <p:nvGraphicFramePr>
          <p:cNvPr id="6" name="Chart 5">
            <a:extLst>
              <a:ext uri="{FF2B5EF4-FFF2-40B4-BE49-F238E27FC236}">
                <a16:creationId xmlns:a16="http://schemas.microsoft.com/office/drawing/2014/main" id="{30694709-2F09-AE85-526B-4B5511532FA7}"/>
              </a:ext>
            </a:extLst>
          </p:cNvPr>
          <p:cNvGraphicFramePr/>
          <p:nvPr>
            <p:extLst>
              <p:ext uri="{D42A27DB-BD31-4B8C-83A1-F6EECF244321}">
                <p14:modId xmlns:p14="http://schemas.microsoft.com/office/powerpoint/2010/main" val="1414851031"/>
              </p:ext>
            </p:extLst>
          </p:nvPr>
        </p:nvGraphicFramePr>
        <p:xfrm>
          <a:off x="4424680" y="934998"/>
          <a:ext cx="7767320" cy="59230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87D7-1EED-D990-DE6D-1623436BD437}"/>
              </a:ext>
            </a:extLst>
          </p:cNvPr>
          <p:cNvSpPr>
            <a:spLocks noGrp="1"/>
          </p:cNvSpPr>
          <p:nvPr>
            <p:ph type="title"/>
          </p:nvPr>
        </p:nvSpPr>
        <p:spPr>
          <a:xfrm>
            <a:off x="2212340" y="381000"/>
            <a:ext cx="7767320" cy="553998"/>
          </a:xfrm>
        </p:spPr>
        <p:txBody>
          <a:bodyPr/>
          <a:lstStyle/>
          <a:p>
            <a:pPr algn="ctr"/>
            <a:r>
              <a:rPr lang="en-US"/>
              <a:t>FY 24 CFV Dockside </a:t>
            </a:r>
            <a:r>
              <a:rPr lang="en-US" sz="3200"/>
              <a:t>Stats</a:t>
            </a:r>
          </a:p>
        </p:txBody>
      </p:sp>
      <p:sp>
        <p:nvSpPr>
          <p:cNvPr id="3" name="Text Placeholder 2">
            <a:extLst>
              <a:ext uri="{FF2B5EF4-FFF2-40B4-BE49-F238E27FC236}">
                <a16:creationId xmlns:a16="http://schemas.microsoft.com/office/drawing/2014/main" id="{2377612D-95BA-1D18-DCB7-954C88CD39B9}"/>
              </a:ext>
            </a:extLst>
          </p:cNvPr>
          <p:cNvSpPr>
            <a:spLocks noGrp="1"/>
          </p:cNvSpPr>
          <p:nvPr>
            <p:ph type="body" idx="1"/>
          </p:nvPr>
        </p:nvSpPr>
        <p:spPr>
          <a:xfrm>
            <a:off x="152400" y="2334533"/>
            <a:ext cx="5334000" cy="3123932"/>
          </a:xfrm>
        </p:spPr>
        <p:txBody>
          <a:bodyPr/>
          <a:lstStyle/>
          <a:p>
            <a:pPr marL="457200" marR="758825" indent="-457200">
              <a:buFont typeface="Wingdings" panose="05000000000000000000" pitchFamily="2" charset="2"/>
              <a:buChar char="Ø"/>
              <a:tabLst>
                <a:tab pos="299085" algn="l"/>
              </a:tabLst>
            </a:pPr>
            <a:r>
              <a:rPr lang="en-US" sz="2000" spc="-25">
                <a:solidFill>
                  <a:schemeClr val="bg1"/>
                </a:solidFill>
                <a:latin typeface="Century Gothic" panose="020B0502020202020204" pitchFamily="34" charset="0"/>
              </a:rPr>
              <a:t>Dockside Exams: 273</a:t>
            </a:r>
          </a:p>
          <a:p>
            <a:pPr marR="758825">
              <a:tabLst>
                <a:tab pos="299085" algn="l"/>
              </a:tabLst>
            </a:pPr>
            <a:endParaRPr lang="en-US" sz="2000" spc="-25">
              <a:solidFill>
                <a:schemeClr val="bg1"/>
              </a:solidFill>
              <a:latin typeface="Century Gothic" panose="020B0502020202020204" pitchFamily="34" charset="0"/>
            </a:endParaRPr>
          </a:p>
          <a:p>
            <a:pPr marL="457200" marR="758825" indent="-457200">
              <a:buFont typeface="Wingdings" panose="05000000000000000000" pitchFamily="2" charset="2"/>
              <a:buChar char="Ø"/>
              <a:tabLst>
                <a:tab pos="299085" algn="l"/>
              </a:tabLst>
            </a:pPr>
            <a:r>
              <a:rPr lang="en-US" sz="2000" spc="-25">
                <a:solidFill>
                  <a:schemeClr val="bg1"/>
                </a:solidFill>
                <a:latin typeface="Century Gothic" panose="020B0502020202020204" pitchFamily="34" charset="0"/>
              </a:rPr>
              <a:t>Deficiencies Issued: 105</a:t>
            </a:r>
          </a:p>
          <a:p>
            <a:pPr marR="758825">
              <a:tabLst>
                <a:tab pos="299085" algn="l"/>
              </a:tabLst>
            </a:pPr>
            <a:endParaRPr lang="en-US" sz="2000" spc="-25">
              <a:solidFill>
                <a:schemeClr val="bg1"/>
              </a:solidFill>
              <a:latin typeface="Century Gothic" panose="020B0502020202020204" pitchFamily="34" charset="0"/>
            </a:endParaRPr>
          </a:p>
          <a:p>
            <a:pPr marL="457200" marR="758825" indent="-457200">
              <a:buFont typeface="Wingdings" panose="05000000000000000000" pitchFamily="2" charset="2"/>
              <a:buChar char="Ø"/>
              <a:tabLst>
                <a:tab pos="299085" algn="l"/>
              </a:tabLst>
            </a:pPr>
            <a:r>
              <a:rPr lang="en-US" sz="2000" spc="-25">
                <a:solidFill>
                  <a:schemeClr val="bg1"/>
                </a:solidFill>
                <a:latin typeface="Century Gothic" panose="020B0502020202020204" pitchFamily="34" charset="0"/>
              </a:rPr>
              <a:t>CFV Decals Issued: 234 </a:t>
            </a:r>
          </a:p>
          <a:p>
            <a:pPr marL="457200" indent="-457200" algn="l">
              <a:lnSpc>
                <a:spcPct val="100000"/>
              </a:lnSpc>
              <a:buFont typeface="Wingdings" panose="05000000000000000000" pitchFamily="2" charset="2"/>
              <a:buChar char="Ø"/>
              <a:tabLst>
                <a:tab pos="299085" algn="l"/>
              </a:tabLst>
            </a:pPr>
            <a:endParaRPr lang="en-US" sz="2000" spc="-20">
              <a:solidFill>
                <a:schemeClr val="bg1"/>
              </a:solidFill>
              <a:latin typeface="Century Gothic" panose="020B0502020202020204" pitchFamily="34" charset="0"/>
            </a:endParaRPr>
          </a:p>
          <a:p>
            <a:pPr marL="355600" indent="-342900">
              <a:lnSpc>
                <a:spcPct val="100000"/>
              </a:lnSpc>
              <a:spcBef>
                <a:spcPts val="700"/>
              </a:spcBef>
              <a:buFont typeface="Wingdings" panose="05000000000000000000" pitchFamily="2" charset="2"/>
              <a:buChar char="Ø"/>
              <a:tabLst>
                <a:tab pos="299085" algn="l"/>
              </a:tabLst>
            </a:pPr>
            <a:endParaRPr lang="en-US" sz="2000">
              <a:solidFill>
                <a:schemeClr val="bg1"/>
              </a:solidFill>
              <a:effectLst/>
              <a:latin typeface="Century Gothic" panose="020B0502020202020204" pitchFamily="34" charset="0"/>
              <a:ea typeface="Times New Roman" panose="02020603050405020304" pitchFamily="18" charset="0"/>
            </a:endParaRPr>
          </a:p>
          <a:p>
            <a:pPr marL="299085" marR="758825" indent="-287020">
              <a:lnSpc>
                <a:spcPts val="1630"/>
              </a:lnSpc>
              <a:spcBef>
                <a:spcPts val="994"/>
              </a:spcBef>
              <a:tabLst>
                <a:tab pos="299085" algn="l"/>
              </a:tabLst>
            </a:pPr>
            <a:r>
              <a:rPr lang="en-US" sz="1400" spc="-25">
                <a:solidFill>
                  <a:schemeClr val="bg1"/>
                </a:solidFill>
              </a:rPr>
              <a:t>	</a:t>
            </a:r>
          </a:p>
          <a:p>
            <a:pPr marL="298450" indent="-285750">
              <a:lnSpc>
                <a:spcPct val="100000"/>
              </a:lnSpc>
              <a:spcBef>
                <a:spcPts val="600"/>
              </a:spcBef>
              <a:buFont typeface="Wingdings 3" panose="05040102010807070707" pitchFamily="18" charset="2"/>
              <a:buChar char=""/>
              <a:tabLst>
                <a:tab pos="299085" algn="l"/>
              </a:tabLst>
            </a:pPr>
            <a:endParaRPr lang="en-US" sz="1350">
              <a:solidFill>
                <a:schemeClr val="bg1"/>
              </a:solidFill>
              <a:latin typeface="Times New Roman"/>
              <a:cs typeface="Times New Roman"/>
            </a:endParaRPr>
          </a:p>
          <a:p>
            <a:endParaRPr lang="en-US"/>
          </a:p>
        </p:txBody>
      </p:sp>
      <p:graphicFrame>
        <p:nvGraphicFramePr>
          <p:cNvPr id="6" name="Chart 5">
            <a:extLst>
              <a:ext uri="{FF2B5EF4-FFF2-40B4-BE49-F238E27FC236}">
                <a16:creationId xmlns:a16="http://schemas.microsoft.com/office/drawing/2014/main" id="{30694709-2F09-AE85-526B-4B5511532FA7}"/>
              </a:ext>
            </a:extLst>
          </p:cNvPr>
          <p:cNvGraphicFramePr/>
          <p:nvPr>
            <p:extLst>
              <p:ext uri="{D42A27DB-BD31-4B8C-83A1-F6EECF244321}">
                <p14:modId xmlns:p14="http://schemas.microsoft.com/office/powerpoint/2010/main" val="421498068"/>
              </p:ext>
            </p:extLst>
          </p:nvPr>
        </p:nvGraphicFramePr>
        <p:xfrm>
          <a:off x="5257800" y="934998"/>
          <a:ext cx="6934200" cy="5923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798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2318148-77B8-D582-5570-402477FF5D91}"/>
              </a:ext>
            </a:extLst>
          </p:cNvPr>
          <p:cNvSpPr txBox="1"/>
          <p:nvPr/>
        </p:nvSpPr>
        <p:spPr>
          <a:xfrm>
            <a:off x="1511300" y="619126"/>
            <a:ext cx="82550" cy="276999"/>
          </a:xfrm>
          <a:prstGeom prst="rect">
            <a:avLst/>
          </a:prstGeom>
        </p:spPr>
        <p:txBody>
          <a:bodyPr lIns="0" tIns="0" rIns="0" bIns="0">
            <a:spAutoFit/>
          </a:bodyPr>
          <a:lstStyle/>
          <a:p>
            <a:pPr marL="12700">
              <a:defRPr/>
            </a:pPr>
            <a:r>
              <a:rPr b="1" u="heavy">
                <a:solidFill>
                  <a:srgbClr val="0000B4"/>
                </a:solidFill>
                <a:latin typeface="Times New Roman"/>
                <a:cs typeface="Times New Roman"/>
              </a:rPr>
              <a:t> </a:t>
            </a:r>
            <a:endParaRPr>
              <a:latin typeface="Times New Roman"/>
              <a:cs typeface="Times New Roman"/>
            </a:endParaRPr>
          </a:p>
        </p:txBody>
      </p:sp>
      <p:sp>
        <p:nvSpPr>
          <p:cNvPr id="3075" name="object 3">
            <a:extLst>
              <a:ext uri="{FF2B5EF4-FFF2-40B4-BE49-F238E27FC236}">
                <a16:creationId xmlns:a16="http://schemas.microsoft.com/office/drawing/2014/main" id="{E6E7DC1C-28F0-924F-B88E-AB3F6136BBE5}"/>
              </a:ext>
            </a:extLst>
          </p:cNvPr>
          <p:cNvSpPr>
            <a:spLocks/>
          </p:cNvSpPr>
          <p:nvPr/>
        </p:nvSpPr>
        <p:spPr bwMode="auto">
          <a:xfrm>
            <a:off x="6216650" y="962025"/>
            <a:ext cx="0" cy="5867400"/>
          </a:xfrm>
          <a:custGeom>
            <a:avLst/>
            <a:gdLst>
              <a:gd name="T0" fmla="*/ 0 h 5867400"/>
              <a:gd name="T1" fmla="*/ 5867400 h 5867400"/>
              <a:gd name="T2" fmla="*/ 0 60000 65536"/>
              <a:gd name="T3" fmla="*/ 0 60000 65536"/>
              <a:gd name="T4" fmla="*/ 0 h 5867400"/>
              <a:gd name="T5" fmla="*/ 5867400 h 5867400"/>
            </a:gdLst>
            <a:ahLst/>
            <a:cxnLst>
              <a:cxn ang="T2">
                <a:pos x="0" y="T0"/>
              </a:cxn>
              <a:cxn ang="T3">
                <a:pos x="0" y="T1"/>
              </a:cxn>
            </a:cxnLst>
            <a:rect l="0" t="T4" r="0" b="T5"/>
            <a:pathLst>
              <a:path h="5867400">
                <a:moveTo>
                  <a:pt x="0" y="0"/>
                </a:moveTo>
                <a:lnTo>
                  <a:pt x="0" y="5867400"/>
                </a:lnTo>
              </a:path>
            </a:pathLst>
          </a:custGeom>
          <a:noFill/>
          <a:ln w="25400">
            <a:solidFill>
              <a:srgbClr val="0000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7" name="object 5">
            <a:extLst>
              <a:ext uri="{FF2B5EF4-FFF2-40B4-BE49-F238E27FC236}">
                <a16:creationId xmlns:a16="http://schemas.microsoft.com/office/drawing/2014/main" id="{D5463109-4403-7049-2A5B-1D2ACEEBA560}"/>
              </a:ext>
            </a:extLst>
          </p:cNvPr>
          <p:cNvSpPr>
            <a:spLocks/>
          </p:cNvSpPr>
          <p:nvPr/>
        </p:nvSpPr>
        <p:spPr bwMode="auto">
          <a:xfrm>
            <a:off x="1524000" y="3646488"/>
            <a:ext cx="9144000" cy="0"/>
          </a:xfrm>
          <a:custGeom>
            <a:avLst/>
            <a:gdLst>
              <a:gd name="T0" fmla="*/ 0 w 9144000"/>
              <a:gd name="T1" fmla="*/ 9144000 w 9144000"/>
              <a:gd name="T2" fmla="*/ 0 60000 65536"/>
              <a:gd name="T3" fmla="*/ 0 60000 65536"/>
              <a:gd name="T4" fmla="*/ 0 w 9144000"/>
              <a:gd name="T5" fmla="*/ 9144000 w 9144000"/>
            </a:gdLst>
            <a:ahLst/>
            <a:cxnLst>
              <a:cxn ang="T2">
                <a:pos x="T0" y="0"/>
              </a:cxn>
              <a:cxn ang="T3">
                <a:pos x="T1" y="0"/>
              </a:cxn>
            </a:cxnLst>
            <a:rect l="T4" t="0" r="T5" b="0"/>
            <a:pathLst>
              <a:path w="9144000">
                <a:moveTo>
                  <a:pt x="0" y="0"/>
                </a:moveTo>
                <a:lnTo>
                  <a:pt x="9144000" y="0"/>
                </a:lnTo>
              </a:path>
            </a:pathLst>
          </a:custGeom>
          <a:noFill/>
          <a:ln w="25400">
            <a:solidFill>
              <a:srgbClr val="0000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8" name="object 17">
            <a:extLst>
              <a:ext uri="{FF2B5EF4-FFF2-40B4-BE49-F238E27FC236}">
                <a16:creationId xmlns:a16="http://schemas.microsoft.com/office/drawing/2014/main" id="{273AEE4D-4623-B84B-0F62-457199AABC13}"/>
              </a:ext>
            </a:extLst>
          </p:cNvPr>
          <p:cNvSpPr txBox="1">
            <a:spLocks noChangeArrowheads="1"/>
          </p:cNvSpPr>
          <p:nvPr/>
        </p:nvSpPr>
        <p:spPr bwMode="auto">
          <a:xfrm>
            <a:off x="5943601" y="5181601"/>
            <a:ext cx="2270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sz="1100">
              <a:latin typeface="Arial" panose="020B0604020202020204" pitchFamily="34" charset="0"/>
            </a:endParaRPr>
          </a:p>
        </p:txBody>
      </p:sp>
      <p:sp>
        <p:nvSpPr>
          <p:cNvPr id="3079" name="object 18">
            <a:extLst>
              <a:ext uri="{FF2B5EF4-FFF2-40B4-BE49-F238E27FC236}">
                <a16:creationId xmlns:a16="http://schemas.microsoft.com/office/drawing/2014/main" id="{41A85AF2-36DB-2872-234D-12083DF322B0}"/>
              </a:ext>
            </a:extLst>
          </p:cNvPr>
          <p:cNvSpPr txBox="1">
            <a:spLocks noChangeArrowheads="1"/>
          </p:cNvSpPr>
          <p:nvPr/>
        </p:nvSpPr>
        <p:spPr bwMode="auto">
          <a:xfrm>
            <a:off x="6056313" y="5791201"/>
            <a:ext cx="228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sz="1100">
              <a:latin typeface="Arial" panose="020B0604020202020204" pitchFamily="34" charset="0"/>
            </a:endParaRPr>
          </a:p>
        </p:txBody>
      </p:sp>
      <p:pic>
        <p:nvPicPr>
          <p:cNvPr id="3080" name="Picture 6">
            <a:extLst>
              <a:ext uri="{FF2B5EF4-FFF2-40B4-BE49-F238E27FC236}">
                <a16:creationId xmlns:a16="http://schemas.microsoft.com/office/drawing/2014/main" id="{115B8454-72AD-0E3F-AD78-96C09C2A5B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66675"/>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0071B765-B21B-CFFB-36C6-D7A86C31B933}"/>
              </a:ext>
            </a:extLst>
          </p:cNvPr>
          <p:cNvSpPr/>
          <p:nvPr/>
        </p:nvSpPr>
        <p:spPr bwMode="auto">
          <a:xfrm>
            <a:off x="6427788" y="5181600"/>
            <a:ext cx="3937000" cy="584200"/>
          </a:xfrm>
          <a:prstGeom prst="rect">
            <a:avLst/>
          </a:prstGeom>
        </p:spPr>
        <p:txBody>
          <a:bodyPr>
            <a:spAutoFit/>
          </a:bodyPr>
          <a:lstStyle/>
          <a:p>
            <a:pPr>
              <a:defRPr/>
            </a:pPr>
            <a:endParaRPr lang="en-US" altLang="en-US" sz="100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sz="1000">
              <a:latin typeface="Times New Roman" panose="02020603050405020304" pitchFamily="18" charset="0"/>
              <a:cs typeface="Times New Roman" panose="02020603050405020304" pitchFamily="18" charset="0"/>
            </a:endParaRPr>
          </a:p>
          <a:p>
            <a:pPr marL="39688">
              <a:defRPr/>
            </a:pPr>
            <a:endParaRPr lang="en-US" sz="1200" b="1" spc="-10">
              <a:solidFill>
                <a:srgbClr val="0000B4"/>
              </a:solidFill>
              <a:latin typeface="Times New Roman"/>
              <a:cs typeface="Times New Roman"/>
            </a:endParaRPr>
          </a:p>
        </p:txBody>
      </p:sp>
      <p:sp>
        <p:nvSpPr>
          <p:cNvPr id="3" name="Rectangle 2">
            <a:extLst>
              <a:ext uri="{FF2B5EF4-FFF2-40B4-BE49-F238E27FC236}">
                <a16:creationId xmlns:a16="http://schemas.microsoft.com/office/drawing/2014/main" id="{CBAC7352-17B3-46FB-D003-5E50E70DCE08}"/>
              </a:ext>
            </a:extLst>
          </p:cNvPr>
          <p:cNvSpPr/>
          <p:nvPr/>
        </p:nvSpPr>
        <p:spPr>
          <a:xfrm>
            <a:off x="2252664" y="3276600"/>
            <a:ext cx="3343275" cy="261938"/>
          </a:xfrm>
          <a:prstGeom prst="rect">
            <a:avLst/>
          </a:prstGeom>
        </p:spPr>
        <p:txBody>
          <a:bodyPr>
            <a:spAutoFit/>
          </a:bodyPr>
          <a:lstStyle/>
          <a:p>
            <a:pPr marL="39688" algn="ctr">
              <a:defRPr/>
            </a:pPr>
            <a:r>
              <a:rPr lang="en-US" sz="1100" b="1" i="1" spc="-15">
                <a:latin typeface="Times New Roman"/>
                <a:cs typeface="Times New Roman"/>
              </a:rPr>
              <a:t>Local fisherman with bushels of oysters </a:t>
            </a:r>
            <a:endParaRPr lang="en-US" sz="1100" b="1" i="1" spc="-10">
              <a:latin typeface="Times New Roman"/>
              <a:cs typeface="Times New Roman"/>
            </a:endParaRPr>
          </a:p>
        </p:txBody>
      </p:sp>
      <p:sp>
        <p:nvSpPr>
          <p:cNvPr id="27" name="Rectangle 26">
            <a:extLst>
              <a:ext uri="{FF2B5EF4-FFF2-40B4-BE49-F238E27FC236}">
                <a16:creationId xmlns:a16="http://schemas.microsoft.com/office/drawing/2014/main" id="{4F90D536-1C4E-4ABB-EC61-7755334E0577}"/>
              </a:ext>
            </a:extLst>
          </p:cNvPr>
          <p:cNvSpPr/>
          <p:nvPr/>
        </p:nvSpPr>
        <p:spPr>
          <a:xfrm>
            <a:off x="6345239" y="949326"/>
            <a:ext cx="4740273" cy="2662267"/>
          </a:xfrm>
          <a:prstGeom prst="rect">
            <a:avLst/>
          </a:prstGeom>
        </p:spPr>
        <p:txBody>
          <a:bodyPr wrap="square">
            <a:spAutoFit/>
          </a:bodyPr>
          <a:lstStyle/>
          <a:p>
            <a:pPr marL="39688">
              <a:defRPr/>
            </a:pPr>
            <a:r>
              <a:rPr lang="en-US" sz="1100" b="1">
                <a:solidFill>
                  <a:srgbClr val="0000B4"/>
                </a:solidFill>
                <a:latin typeface="Times New Roman" panose="02020603050405020304" pitchFamily="18" charset="0"/>
                <a:ea typeface="+mj-ea"/>
                <a:cs typeface="Times New Roman" panose="02020603050405020304" pitchFamily="18" charset="0"/>
              </a:rPr>
              <a:t>Overview:</a:t>
            </a:r>
          </a:p>
          <a:p>
            <a:pPr marL="211138"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Commercial fishing is one of the most dangerous occupations. This operation focused on mitigating loss of life through greater awareness of safety gear requirements.</a:t>
            </a:r>
          </a:p>
          <a:p>
            <a:pPr marL="39688">
              <a:defRPr/>
            </a:pPr>
            <a:endParaRPr lang="en-US" sz="1200">
              <a:latin typeface="Times New Roman" panose="02020603050405020304" pitchFamily="18" charset="0"/>
              <a:cs typeface="Times New Roman" panose="02020603050405020304" pitchFamily="18" charset="0"/>
            </a:endParaRPr>
          </a:p>
          <a:p>
            <a:pPr marL="211138"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Boardings focused on oyster vessels in the open season harvest areas to check safety equipment and stress the benefits of the voluntary dockside exam.</a:t>
            </a:r>
          </a:p>
          <a:p>
            <a:pPr marL="211138" indent="-171450">
              <a:buFont typeface="Arial" panose="020B0604020202020204" pitchFamily="34" charset="0"/>
              <a:buChar char="•"/>
              <a:defRPr/>
            </a:pPr>
            <a:endParaRPr lang="en-US" sz="1200">
              <a:latin typeface="Times New Roman" panose="02020603050405020304" pitchFamily="18" charset="0"/>
              <a:cs typeface="Times New Roman" panose="02020603050405020304" pitchFamily="18" charset="0"/>
            </a:endParaRPr>
          </a:p>
          <a:p>
            <a:pPr marL="211138"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Conducted this operation from 01 Dec 2023 to 31 Jan 2024. </a:t>
            </a:r>
          </a:p>
          <a:p>
            <a:pPr marL="211138" indent="-171450">
              <a:buFont typeface="Arial" panose="020B0604020202020204" pitchFamily="34" charset="0"/>
              <a:buChar char="•"/>
              <a:defRPr/>
            </a:pPr>
            <a:endParaRPr lang="en-US" sz="1200">
              <a:latin typeface="Times New Roman" panose="02020603050405020304" pitchFamily="18" charset="0"/>
              <a:cs typeface="Times New Roman" panose="02020603050405020304" pitchFamily="18" charset="0"/>
            </a:endParaRPr>
          </a:p>
          <a:p>
            <a:pPr marL="211138"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Bravo Zulu! to CGC SAILFISH for coordinating joint operations with Station Milford Haven and Station Crisfield in the Sector Virginia Captain of the Port Zone.</a:t>
            </a:r>
            <a:endParaRPr lang="en-US" sz="1200" b="1" spc="-15">
              <a:solidFill>
                <a:srgbClr val="0000B4"/>
              </a:solidFill>
              <a:latin typeface="Times New Roman"/>
              <a:cs typeface="Times New Roman"/>
            </a:endParaRPr>
          </a:p>
        </p:txBody>
      </p:sp>
      <p:sp>
        <p:nvSpPr>
          <p:cNvPr id="4" name="TextBox 3">
            <a:extLst>
              <a:ext uri="{FF2B5EF4-FFF2-40B4-BE49-F238E27FC236}">
                <a16:creationId xmlns:a16="http://schemas.microsoft.com/office/drawing/2014/main" id="{92373069-6B25-5451-4829-466F7D304D5B}"/>
              </a:ext>
            </a:extLst>
          </p:cNvPr>
          <p:cNvSpPr txBox="1"/>
          <p:nvPr/>
        </p:nvSpPr>
        <p:spPr>
          <a:xfrm>
            <a:off x="914400" y="3657600"/>
            <a:ext cx="5334001" cy="3046988"/>
          </a:xfrm>
          <a:prstGeom prst="rect">
            <a:avLst/>
          </a:prstGeom>
          <a:noFill/>
        </p:spPr>
        <p:txBody>
          <a:bodyPr wrap="square">
            <a:spAutoFit/>
          </a:bodyPr>
          <a:lstStyle/>
          <a:p>
            <a:pPr>
              <a:defRPr/>
            </a:pPr>
            <a:r>
              <a:rPr lang="en-US" altLang="en-US" sz="1200" b="1" spc="-10">
                <a:solidFill>
                  <a:srgbClr val="0000B4"/>
                </a:solidFill>
                <a:latin typeface="Times New Roman"/>
                <a:cs typeface="Times New Roman"/>
              </a:rPr>
              <a:t>Commercial Fishing Vessel Training</a:t>
            </a:r>
            <a:r>
              <a:rPr lang="en-US" sz="1200">
                <a:solidFill>
                  <a:srgbClr val="0033CC"/>
                </a:solidFill>
                <a:latin typeface="Times New Roman" panose="02020603050405020304" pitchFamily="18" charset="0"/>
                <a:cs typeface="Times New Roman" panose="02020603050405020304" pitchFamily="18" charset="0"/>
              </a:rPr>
              <a:t>: </a:t>
            </a:r>
          </a:p>
          <a:p>
            <a:pPr>
              <a:defRPr/>
            </a:pPr>
            <a:r>
              <a:rPr lang="en-US" sz="1200">
                <a:latin typeface="Times New Roman" panose="02020603050405020304" pitchFamily="18" charset="0"/>
                <a:cs typeface="Times New Roman" panose="02020603050405020304" pitchFamily="18" charset="0"/>
              </a:rPr>
              <a:t>In preparation for the cold-water season and Operation AWE SHUCKS, the </a:t>
            </a:r>
            <a:r>
              <a:rPr lang="en-US" sz="1200" err="1">
                <a:latin typeface="Times New Roman" panose="02020603050405020304" pitchFamily="18" charset="0"/>
                <a:cs typeface="Times New Roman" panose="02020603050405020304" pitchFamily="18" charset="0"/>
              </a:rPr>
              <a:t>CFVS</a:t>
            </a:r>
            <a:r>
              <a:rPr lang="en-US" sz="1200">
                <a:latin typeface="Times New Roman" panose="02020603050405020304" pitchFamily="18" charset="0"/>
                <a:cs typeface="Times New Roman" panose="02020603050405020304" pitchFamily="18" charset="0"/>
              </a:rPr>
              <a:t> Examiners hosted just in-time training in support of local field-units.</a:t>
            </a:r>
          </a:p>
          <a:p>
            <a:pPr>
              <a:defRPr/>
            </a:pPr>
            <a:endParaRPr lang="en-US" sz="1200">
              <a:latin typeface="Times New Roman" panose="02020603050405020304" pitchFamily="18" charset="0"/>
              <a:cs typeface="Times New Roman" panose="02020603050405020304" pitchFamily="18" charset="0"/>
            </a:endParaRPr>
          </a:p>
          <a:p>
            <a:pPr>
              <a:defRPr/>
            </a:pPr>
            <a:r>
              <a:rPr lang="en-US" altLang="en-US" sz="1200" b="1" spc="-10">
                <a:solidFill>
                  <a:srgbClr val="0000B4"/>
                </a:solidFill>
                <a:latin typeface="Times New Roman"/>
                <a:cs typeface="Times New Roman"/>
              </a:rPr>
              <a:t>Commercial Fishing Vessel Safety Exams: </a:t>
            </a:r>
          </a:p>
          <a:p>
            <a:pPr marL="171450"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53 CFVs were examined (29 scheduled &amp; 24 unscheduled)</a:t>
            </a:r>
          </a:p>
          <a:p>
            <a:pPr marL="628650" lvl="1"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Unscheduled activities were a direct result of interactions with boarding teams or indirect interactions, i.e. they witnessed other vessels being boarded/terminated in their area.  </a:t>
            </a:r>
          </a:p>
          <a:p>
            <a:pPr marL="628650" lvl="1"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09 were directly driven by voyage terminations and subsequent COTP orders.</a:t>
            </a:r>
          </a:p>
          <a:p>
            <a:pPr marL="628650" lvl="1" indent="-171450">
              <a:buFont typeface="Arial" panose="020B0604020202020204" pitchFamily="34" charset="0"/>
              <a:buChar char="•"/>
              <a:defRPr/>
            </a:pPr>
            <a:r>
              <a:rPr lang="en-US" sz="1200">
                <a:latin typeface="Times New Roman" panose="02020603050405020304" pitchFamily="18" charset="0"/>
                <a:cs typeface="Times New Roman" panose="02020603050405020304" pitchFamily="18" charset="0"/>
              </a:rPr>
              <a:t>15 vessels contacted UVB and received their initial CFV safety decal.</a:t>
            </a:r>
          </a:p>
          <a:p>
            <a:pPr lvl="1">
              <a:defRPr/>
            </a:pPr>
            <a:endParaRPr lang="en-US" sz="1200">
              <a:latin typeface="Times New Roman" panose="02020603050405020304" pitchFamily="18" charset="0"/>
              <a:cs typeface="Times New Roman" panose="02020603050405020304" pitchFamily="18" charset="0"/>
            </a:endParaRPr>
          </a:p>
          <a:p>
            <a:pPr>
              <a:defRPr/>
            </a:pPr>
            <a:r>
              <a:rPr lang="en-US" altLang="en-US" sz="1200" b="1" spc="-10">
                <a:solidFill>
                  <a:srgbClr val="0000B4"/>
                </a:solidFill>
                <a:latin typeface="Times New Roman"/>
                <a:cs typeface="Times New Roman"/>
              </a:rPr>
              <a:t>Community outreach: </a:t>
            </a:r>
          </a:p>
          <a:p>
            <a:pPr>
              <a:defRPr/>
            </a:pPr>
            <a:r>
              <a:rPr lang="en-US" sz="1200">
                <a:solidFill>
                  <a:srgbClr val="000000"/>
                </a:solidFill>
                <a:latin typeface="Times New Roman" panose="02020603050405020304" pitchFamily="18" charset="0"/>
              </a:rPr>
              <a:t>Proactive messaging: Issued press release in December on enforcement actions and the importance of having correct lifesaving equipment onboard</a:t>
            </a:r>
            <a:r>
              <a:rPr lang="en-US" sz="1200">
                <a:latin typeface="Times New Roman" panose="02020603050405020304" pitchFamily="18" charset="0"/>
                <a:cs typeface="Times New Roman" panose="02020603050405020304" pitchFamily="18" charset="0"/>
              </a:rPr>
              <a:t>.</a:t>
            </a:r>
          </a:p>
        </p:txBody>
      </p:sp>
      <p:pic>
        <p:nvPicPr>
          <p:cNvPr id="3085" name="Picture 4">
            <a:extLst>
              <a:ext uri="{FF2B5EF4-FFF2-40B4-BE49-F238E27FC236}">
                <a16:creationId xmlns:a16="http://schemas.microsoft.com/office/drawing/2014/main" id="{EA0213ED-D3A8-49E6-B37F-C2646861B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3900" y="71438"/>
            <a:ext cx="914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7">
            <a:extLst>
              <a:ext uri="{FF2B5EF4-FFF2-40B4-BE49-F238E27FC236}">
                <a16:creationId xmlns:a16="http://schemas.microsoft.com/office/drawing/2014/main" id="{0E2F97C2-28F8-0C6E-7414-A490258936E1}"/>
              </a:ext>
            </a:extLst>
          </p:cNvPr>
          <p:cNvSpPr txBox="1">
            <a:spLocks noChangeArrowheads="1"/>
          </p:cNvSpPr>
          <p:nvPr/>
        </p:nvSpPr>
        <p:spPr bwMode="auto">
          <a:xfrm>
            <a:off x="8534400" y="4724400"/>
            <a:ext cx="2216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pPr>
            <a:r>
              <a:rPr lang="en-US" altLang="en-US" sz="900" i="1">
                <a:latin typeface="Times New Roman" panose="02020603050405020304" pitchFamily="18" charset="0"/>
                <a:cs typeface="Times New Roman" panose="02020603050405020304" pitchFamily="18" charset="0"/>
              </a:rPr>
              <a:t>*All vessels terminated for failure to produce survival craft or valid survival craft exemption.</a:t>
            </a:r>
          </a:p>
        </p:txBody>
      </p:sp>
      <p:pic>
        <p:nvPicPr>
          <p:cNvPr id="3087" name="Picture 9">
            <a:extLst>
              <a:ext uri="{FF2B5EF4-FFF2-40B4-BE49-F238E27FC236}">
                <a16:creationId xmlns:a16="http://schemas.microsoft.com/office/drawing/2014/main" id="{425B87DB-68F8-E323-E99C-159559F5E8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4446"/>
          <a:stretch>
            <a:fillRect/>
          </a:stretch>
        </p:blipFill>
        <p:spPr bwMode="auto">
          <a:xfrm>
            <a:off x="8702676" y="3733800"/>
            <a:ext cx="1508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Box 10">
            <a:extLst>
              <a:ext uri="{FF2B5EF4-FFF2-40B4-BE49-F238E27FC236}">
                <a16:creationId xmlns:a16="http://schemas.microsoft.com/office/drawing/2014/main" id="{EBBD9924-7A91-04F4-5DF1-3FD7F5683656}"/>
              </a:ext>
            </a:extLst>
          </p:cNvPr>
          <p:cNvSpPr txBox="1">
            <a:spLocks noChangeArrowheads="1"/>
          </p:cNvSpPr>
          <p:nvPr/>
        </p:nvSpPr>
        <p:spPr bwMode="auto">
          <a:xfrm>
            <a:off x="6445251" y="4841875"/>
            <a:ext cx="2112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i="1">
                <a:latin typeface="Times New Roman" panose="02020603050405020304" pitchFamily="18" charset="0"/>
                <a:cs typeface="Times New Roman" panose="02020603050405020304" pitchFamily="18" charset="0"/>
              </a:rPr>
              <a:t>SAILFISH cutter boat and Station Crisfield RB-M</a:t>
            </a:r>
          </a:p>
        </p:txBody>
      </p:sp>
      <p:sp>
        <p:nvSpPr>
          <p:cNvPr id="3089" name="TextBox 11">
            <a:extLst>
              <a:ext uri="{FF2B5EF4-FFF2-40B4-BE49-F238E27FC236}">
                <a16:creationId xmlns:a16="http://schemas.microsoft.com/office/drawing/2014/main" id="{C395A57A-3989-01A1-8BFD-4F5CC925E9E9}"/>
              </a:ext>
            </a:extLst>
          </p:cNvPr>
          <p:cNvSpPr txBox="1">
            <a:spLocks noChangeArrowheads="1"/>
          </p:cNvSpPr>
          <p:nvPr/>
        </p:nvSpPr>
        <p:spPr bwMode="auto">
          <a:xfrm>
            <a:off x="8786813" y="4572000"/>
            <a:ext cx="1416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b="1" i="1">
                <a:latin typeface="Times New Roman" panose="02020603050405020304" pitchFamily="18" charset="0"/>
                <a:cs typeface="Times New Roman" panose="02020603050405020304" pitchFamily="18" charset="0"/>
              </a:rPr>
              <a:t>Buoyant apparatus</a:t>
            </a:r>
          </a:p>
        </p:txBody>
      </p:sp>
      <p:pic>
        <p:nvPicPr>
          <p:cNvPr id="3090" name="Picture 6">
            <a:extLst>
              <a:ext uri="{FF2B5EF4-FFF2-40B4-BE49-F238E27FC236}">
                <a16:creationId xmlns:a16="http://schemas.microsoft.com/office/drawing/2014/main" id="{6606624D-5769-A25A-98A8-B9D4933AD3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3" y="864722"/>
            <a:ext cx="3241674" cy="24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a:extLst>
              <a:ext uri="{FF2B5EF4-FFF2-40B4-BE49-F238E27FC236}">
                <a16:creationId xmlns:a16="http://schemas.microsoft.com/office/drawing/2014/main" id="{9C0E73A7-48E6-090E-5D45-F1B4C4F89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3267" t="-61249" r="53267" b="107866"/>
          <a:stretch>
            <a:fillRect/>
          </a:stretch>
        </p:blipFill>
        <p:spPr bwMode="auto">
          <a:xfrm>
            <a:off x="4883150" y="1809750"/>
            <a:ext cx="24257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a:extLst>
              <a:ext uri="{FF2B5EF4-FFF2-40B4-BE49-F238E27FC236}">
                <a16:creationId xmlns:a16="http://schemas.microsoft.com/office/drawing/2014/main" id="{E6FAC7A4-F8A4-798C-3C9E-A44BAB700B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46617"/>
          <a:stretch>
            <a:fillRect/>
          </a:stretch>
        </p:blipFill>
        <p:spPr bwMode="auto">
          <a:xfrm>
            <a:off x="6567488" y="3814763"/>
            <a:ext cx="196691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43FDFAF2-CCA0-43CC-1E1B-65787D505E06}"/>
              </a:ext>
            </a:extLst>
          </p:cNvPr>
          <p:cNvGraphicFramePr>
            <a:graphicFrameLocks noGrp="1"/>
          </p:cNvGraphicFramePr>
          <p:nvPr/>
        </p:nvGraphicFramePr>
        <p:xfrm>
          <a:off x="6464301" y="5241925"/>
          <a:ext cx="4000499" cy="1543050"/>
        </p:xfrm>
        <a:graphic>
          <a:graphicData uri="http://schemas.openxmlformats.org/drawingml/2006/table">
            <a:tbl>
              <a:tblPr>
                <a:tableStyleId>{5C22544A-7EE6-4342-B048-85BDC9FD1C3A}</a:tableStyleId>
              </a:tblPr>
              <a:tblGrid>
                <a:gridCol w="1077789">
                  <a:extLst>
                    <a:ext uri="{9D8B030D-6E8A-4147-A177-3AD203B41FA5}">
                      <a16:colId xmlns:a16="http://schemas.microsoft.com/office/drawing/2014/main" val="20000"/>
                    </a:ext>
                  </a:extLst>
                </a:gridCol>
                <a:gridCol w="1055599">
                  <a:extLst>
                    <a:ext uri="{9D8B030D-6E8A-4147-A177-3AD203B41FA5}">
                      <a16:colId xmlns:a16="http://schemas.microsoft.com/office/drawing/2014/main" val="20001"/>
                    </a:ext>
                  </a:extLst>
                </a:gridCol>
                <a:gridCol w="903441">
                  <a:extLst>
                    <a:ext uri="{9D8B030D-6E8A-4147-A177-3AD203B41FA5}">
                      <a16:colId xmlns:a16="http://schemas.microsoft.com/office/drawing/2014/main" val="20002"/>
                    </a:ext>
                  </a:extLst>
                </a:gridCol>
                <a:gridCol w="963670">
                  <a:extLst>
                    <a:ext uri="{9D8B030D-6E8A-4147-A177-3AD203B41FA5}">
                      <a16:colId xmlns:a16="http://schemas.microsoft.com/office/drawing/2014/main" val="20003"/>
                    </a:ext>
                  </a:extLst>
                </a:gridCol>
              </a:tblGrid>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000" u="none" strike="noStrike">
                          <a:effectLst/>
                        </a:rPr>
                        <a:t>CFVS Boardings</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100" u="none" strike="noStrike">
                          <a:effectLst/>
                        </a:rPr>
                        <a:t>Violations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Terminations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00025">
                <a:tc>
                  <a:txBody>
                    <a:bodyPr/>
                    <a:lstStyle/>
                    <a:p>
                      <a:pPr algn="l" rtl="0" fontAlgn="ctr"/>
                      <a:r>
                        <a:rPr lang="en-US" sz="1000" u="none" strike="noStrike">
                          <a:effectLst/>
                        </a:rPr>
                        <a:t>CGC POMPANO: </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rtl="0" fontAlgn="ctr"/>
                      <a:r>
                        <a:rPr lang="en-US" sz="1000" u="none" strike="noStrike">
                          <a:effectLst/>
                        </a:rPr>
                        <a:t>CGC SAILFISH: </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rtl="0" fontAlgn="ctr"/>
                      <a:r>
                        <a:rPr lang="en-US" sz="1000" u="none" strike="noStrike">
                          <a:effectLst/>
                        </a:rPr>
                        <a:t>CGC SEAHAWK:</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rtl="0" fontAlgn="ctr"/>
                      <a:r>
                        <a:rPr lang="en-US" sz="1000" u="none" strike="noStrike">
                          <a:effectLst/>
                        </a:rPr>
                        <a:t>Sta Crisfield:</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rtl="0" fontAlgn="ctr"/>
                      <a:r>
                        <a:rPr lang="en-US" sz="1000" u="none" strike="noStrike">
                          <a:effectLst/>
                        </a:rPr>
                        <a:t>Sta Milford Haven:</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rtl="0" fontAlgn="ctr"/>
                      <a:r>
                        <a:rPr lang="en-US" sz="1000" u="none" strike="noStrike">
                          <a:effectLst/>
                        </a:rPr>
                        <a:t>Total:</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3076" name="object 4">
            <a:extLst>
              <a:ext uri="{FF2B5EF4-FFF2-40B4-BE49-F238E27FC236}">
                <a16:creationId xmlns:a16="http://schemas.microsoft.com/office/drawing/2014/main" id="{DE74A3CF-465B-5E70-B29B-56B03A451C5D}"/>
              </a:ext>
            </a:extLst>
          </p:cNvPr>
          <p:cNvSpPr>
            <a:spLocks noGrp="1"/>
          </p:cNvSpPr>
          <p:nvPr>
            <p:ph type="title"/>
          </p:nvPr>
        </p:nvSpPr>
        <p:spPr>
          <a:xfrm>
            <a:off x="2108200" y="35004"/>
            <a:ext cx="8255000" cy="1107996"/>
          </a:xfrm>
        </p:spPr>
        <p:txBody>
          <a:bodyPr/>
          <a:lstStyle/>
          <a:p>
            <a:pPr marL="11113" algn="ctr"/>
            <a:r>
              <a:rPr lang="en-US" altLang="en-US" sz="2800" b="1">
                <a:solidFill>
                  <a:schemeClr val="tx2"/>
                </a:solidFill>
                <a:latin typeface="Times New Roman" panose="02020603050405020304" pitchFamily="18" charset="0"/>
                <a:cs typeface="Times New Roman" panose="02020603050405020304" pitchFamily="18" charset="0"/>
              </a:rPr>
              <a:t>Coast Guard Sector Virginia</a:t>
            </a:r>
            <a:br>
              <a:rPr lang="en-US" altLang="en-US" sz="2800" b="1">
                <a:solidFill>
                  <a:schemeClr val="tx2"/>
                </a:solidFill>
                <a:latin typeface="Times New Roman" panose="02020603050405020304" pitchFamily="18" charset="0"/>
                <a:cs typeface="Times New Roman" panose="02020603050405020304" pitchFamily="18" charset="0"/>
              </a:rPr>
            </a:br>
            <a:r>
              <a:rPr lang="en-US" altLang="en-US" sz="2800" b="1">
                <a:solidFill>
                  <a:schemeClr val="tx2"/>
                </a:solidFill>
                <a:latin typeface="Times New Roman" panose="02020603050405020304" pitchFamily="18" charset="0"/>
                <a:cs typeface="Times New Roman" panose="02020603050405020304" pitchFamily="18" charset="0"/>
              </a:rPr>
              <a:t>OPERATION AWE SHUCKS 2023/2024</a:t>
            </a:r>
            <a:br>
              <a:rPr lang="en-US" altLang="en-US" sz="2000">
                <a:solidFill>
                  <a:schemeClr val="tx2"/>
                </a:solidFill>
                <a:latin typeface="Times New Roman" panose="02020603050405020304" pitchFamily="18" charset="0"/>
                <a:cs typeface="Times New Roman" panose="02020603050405020304" pitchFamily="18" charset="0"/>
              </a:rPr>
            </a:br>
            <a:endParaRPr lang="en-US" altLang="en-US" sz="1600" u="sng">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8796-FA92-2D85-BC3F-8D4AA99FE4CE}"/>
              </a:ext>
            </a:extLst>
          </p:cNvPr>
          <p:cNvSpPr>
            <a:spLocks noGrp="1"/>
          </p:cNvSpPr>
          <p:nvPr>
            <p:ph type="title"/>
          </p:nvPr>
        </p:nvSpPr>
        <p:spPr>
          <a:xfrm>
            <a:off x="2212340" y="457200"/>
            <a:ext cx="7767320" cy="492443"/>
          </a:xfrm>
        </p:spPr>
        <p:txBody>
          <a:bodyPr/>
          <a:lstStyle/>
          <a:p>
            <a:pPr algn="ctr"/>
            <a:r>
              <a:rPr lang="en-US" sz="3200"/>
              <a:t>Fifth District CFV Public Outreach</a:t>
            </a:r>
          </a:p>
        </p:txBody>
      </p:sp>
      <p:sp>
        <p:nvSpPr>
          <p:cNvPr id="3" name="Text Placeholder 2">
            <a:extLst>
              <a:ext uri="{FF2B5EF4-FFF2-40B4-BE49-F238E27FC236}">
                <a16:creationId xmlns:a16="http://schemas.microsoft.com/office/drawing/2014/main" id="{4587A86C-C02E-59D1-469F-64433A140779}"/>
              </a:ext>
            </a:extLst>
          </p:cNvPr>
          <p:cNvSpPr>
            <a:spLocks noGrp="1"/>
          </p:cNvSpPr>
          <p:nvPr>
            <p:ph type="body" idx="1"/>
          </p:nvPr>
        </p:nvSpPr>
        <p:spPr>
          <a:xfrm>
            <a:off x="968375" y="1752600"/>
            <a:ext cx="10255250" cy="2846933"/>
          </a:xfrm>
        </p:spPr>
        <p:txBody>
          <a:bodyPr/>
          <a:lstStyle/>
          <a:p>
            <a:pPr marL="457200" marR="758825" indent="-457200" algn="l">
              <a:buFont typeface="Wingdings" panose="05000000000000000000" pitchFamily="2" charset="2"/>
              <a:buChar char="Ø"/>
              <a:tabLst>
                <a:tab pos="299085" algn="l"/>
              </a:tabLst>
            </a:pP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District</a:t>
            </a:r>
            <a:r>
              <a:rPr kumimoji="0" lang="en-US" sz="2400" b="0" i="0" u="none" strike="noStrike" kern="0" cap="none" spc="-65"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sponsored</a:t>
            </a:r>
            <a:r>
              <a:rPr kumimoji="0" lang="en-US" sz="2400" b="0" i="0" u="none" strike="noStrike" kern="0" cap="none" spc="-40"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fishing</a:t>
            </a:r>
            <a:r>
              <a:rPr kumimoji="0" lang="en-US" sz="2400" b="0" i="0" u="none" strike="noStrike" kern="0" cap="none" spc="-50"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industry</a:t>
            </a:r>
            <a:r>
              <a:rPr kumimoji="0" lang="en-US" sz="2400" b="0" i="0" u="none" strike="noStrike" kern="0" cap="none" spc="-25"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expos,</a:t>
            </a:r>
            <a:r>
              <a:rPr kumimoji="0" lang="en-US" sz="2400" b="0" i="0" u="none" strike="noStrike" kern="0" cap="none" spc="-20"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forums,</a:t>
            </a:r>
            <a:r>
              <a:rPr kumimoji="0" lang="en-US" sz="2400" b="0" i="0" u="none" strike="noStrike" kern="0" cap="none" spc="-20"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meetings:</a:t>
            </a:r>
            <a:r>
              <a:rPr kumimoji="0" lang="en-US" sz="2400" b="0" i="0" u="none" strike="noStrike" kern="0" cap="none" spc="-25" normalizeH="0" baseline="0" noProof="0">
                <a:ln>
                  <a:noFill/>
                </a:ln>
                <a:solidFill>
                  <a:prstClr val="white"/>
                </a:solidFill>
                <a:effectLst/>
                <a:uLnTx/>
                <a:uFillTx/>
                <a:latin typeface="Century Gothic" panose="020B0502020202020204" pitchFamily="34" charset="0"/>
              </a:rPr>
              <a:t> </a:t>
            </a:r>
          </a:p>
          <a:p>
            <a:pPr marL="457200" marR="758825" indent="-457200" algn="l">
              <a:buFont typeface="Wingdings" panose="05000000000000000000" pitchFamily="2" charset="2"/>
              <a:buChar char="Ø"/>
              <a:tabLst>
                <a:tab pos="299085" algn="l"/>
              </a:tabLst>
            </a:pPr>
            <a:endParaRPr kumimoji="0" lang="en-US" sz="2400" b="0" i="0" u="none" strike="noStrike" kern="0" cap="none" spc="-20" normalizeH="0" baseline="0" noProof="0">
              <a:ln>
                <a:noFill/>
              </a:ln>
              <a:solidFill>
                <a:prstClr val="white"/>
              </a:solidFill>
              <a:effectLst/>
              <a:uLnTx/>
              <a:uFillTx/>
              <a:latin typeface="Century Gothic" panose="020B0502020202020204" pitchFamily="34" charset="0"/>
            </a:endParaRPr>
          </a:p>
          <a:p>
            <a:pPr marL="457200" marR="5080" lvl="0" indent="-457200" algn="l" defTabSz="914400" eaLnBrk="1" fontAlgn="auto" latinLnBrk="0" hangingPunct="1">
              <a:buClrTx/>
              <a:buSzTx/>
              <a:tabLst>
                <a:tab pos="299085" algn="l"/>
              </a:tabLst>
              <a:defRPr/>
            </a:pPr>
            <a:r>
              <a:rPr lang="en-US" sz="2400" spc="-20">
                <a:solidFill>
                  <a:prstClr val="white"/>
                </a:solidFill>
                <a:latin typeface="Century Gothic" panose="020B0502020202020204" pitchFamily="34" charset="0"/>
                <a:cs typeface="Times New Roman"/>
              </a:rPr>
              <a:t>			</a:t>
            </a:r>
            <a:r>
              <a:rPr lang="en-US" sz="2400" u="sng" spc="-20">
                <a:solidFill>
                  <a:prstClr val="white"/>
                </a:solidFill>
                <a:latin typeface="Century Gothic" panose="020B0502020202020204" pitchFamily="34" charset="0"/>
                <a:cs typeface="Times New Roman"/>
              </a:rPr>
              <a:t>Jan 2024</a:t>
            </a:r>
            <a:r>
              <a:rPr lang="en-US" sz="2400" spc="-20">
                <a:solidFill>
                  <a:prstClr val="white"/>
                </a:solidFill>
                <a:latin typeface="Century Gothic" panose="020B0502020202020204" pitchFamily="34" charset="0"/>
                <a:cs typeface="Times New Roman"/>
              </a:rPr>
              <a:t> - Maryland Waterman’s Expo (Ocean City MD)</a:t>
            </a:r>
          </a:p>
          <a:p>
            <a:pPr marL="457200" marR="5080" lvl="0" indent="-457200" algn="l" defTabSz="914400" eaLnBrk="1" fontAlgn="auto" latinLnBrk="0" hangingPunct="1">
              <a:buClrTx/>
              <a:buSzTx/>
              <a:tabLst>
                <a:tab pos="299085" algn="l"/>
              </a:tabLst>
              <a:defRPr/>
            </a:pPr>
            <a:endParaRPr lang="en-US" sz="2400" spc="-20">
              <a:solidFill>
                <a:prstClr val="white"/>
              </a:solidFill>
              <a:latin typeface="Century Gothic" panose="020B0502020202020204" pitchFamily="34" charset="0"/>
              <a:cs typeface="Times New Roman"/>
            </a:endParaRPr>
          </a:p>
          <a:p>
            <a:pPr marL="457200" marR="5080" lvl="0" indent="-457200" algn="l" defTabSz="914400" eaLnBrk="1" fontAlgn="auto" latinLnBrk="0" hangingPunct="1">
              <a:buClrTx/>
              <a:buSzTx/>
              <a:tabLst>
                <a:tab pos="299085" algn="l"/>
              </a:tabLst>
              <a:defRPr/>
            </a:pPr>
            <a:r>
              <a:rPr kumimoji="0" lang="en-US" sz="2400" b="0" i="0" u="none" strike="noStrike" kern="0" cap="none" spc="-10" normalizeH="0" baseline="0" noProof="0">
                <a:ln>
                  <a:noFill/>
                </a:ln>
                <a:solidFill>
                  <a:prstClr val="white"/>
                </a:solidFill>
                <a:effectLst/>
                <a:uLnTx/>
                <a:uFillTx/>
                <a:latin typeface="Century Gothic" panose="020B0502020202020204" pitchFamily="34" charset="0"/>
              </a:rPr>
              <a:t>			</a:t>
            </a:r>
            <a:r>
              <a:rPr kumimoji="0" lang="en-US" sz="2400" b="0" i="0" u="sng" strike="noStrike" kern="0" cap="none" spc="-10" normalizeH="0" baseline="0" noProof="0">
                <a:ln>
                  <a:noFill/>
                </a:ln>
                <a:solidFill>
                  <a:prstClr val="white"/>
                </a:solidFill>
                <a:effectLst/>
                <a:uLnTx/>
                <a:uFillTx/>
                <a:latin typeface="Century Gothic" panose="020B0502020202020204" pitchFamily="34" charset="0"/>
              </a:rPr>
              <a:t>Feb &amp; Mar 2024 </a:t>
            </a:r>
            <a:r>
              <a:rPr kumimoji="0" lang="en-US" sz="2400" b="0" i="0" u="none" strike="noStrike" kern="0" cap="none" spc="-10" normalizeH="0" baseline="0" noProof="0">
                <a:ln>
                  <a:noFill/>
                </a:ln>
                <a:solidFill>
                  <a:prstClr val="white"/>
                </a:solidFill>
                <a:effectLst/>
                <a:uLnTx/>
                <a:uFillTx/>
                <a:latin typeface="Century Gothic" panose="020B0502020202020204" pitchFamily="34" charset="0"/>
              </a:rPr>
              <a:t>- Atlantic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City New</a:t>
            </a:r>
            <a:r>
              <a:rPr kumimoji="0" lang="en-US" sz="2400" b="0" i="0" u="none" strike="noStrike" kern="0" cap="none" spc="-10" normalizeH="0" baseline="0" noProof="0">
                <a:ln>
                  <a:noFill/>
                </a:ln>
                <a:solidFill>
                  <a:prstClr val="white"/>
                </a:solidFill>
                <a:effectLst/>
                <a:uLnTx/>
                <a:uFillTx/>
                <a:latin typeface="Century Gothic" panose="020B0502020202020204" pitchFamily="34" charset="0"/>
              </a:rPr>
              <a:t> </a:t>
            </a:r>
            <a:r>
              <a:rPr kumimoji="0" lang="en-US" sz="2400" b="0" i="0" u="none" strike="noStrike" kern="0" cap="none" spc="0" normalizeH="0" baseline="0" noProof="0">
                <a:ln>
                  <a:noFill/>
                </a:ln>
                <a:solidFill>
                  <a:prstClr val="white"/>
                </a:solidFill>
                <a:effectLst/>
                <a:uLnTx/>
                <a:uFillTx/>
                <a:latin typeface="Century Gothic" panose="020B0502020202020204" pitchFamily="34" charset="0"/>
              </a:rPr>
              <a:t>Jersey Boat</a:t>
            </a:r>
            <a:r>
              <a:rPr kumimoji="0" lang="en-US" sz="2400" b="0" i="0" u="none" strike="noStrike" kern="0" cap="none" spc="-20" normalizeH="0" baseline="0" noProof="0">
                <a:ln>
                  <a:noFill/>
                </a:ln>
                <a:solidFill>
                  <a:prstClr val="white"/>
                </a:solidFill>
                <a:effectLst/>
                <a:uLnTx/>
                <a:uFillTx/>
                <a:latin typeface="Century Gothic" panose="020B0502020202020204" pitchFamily="34" charset="0"/>
              </a:rPr>
              <a:t> Show</a:t>
            </a:r>
          </a:p>
          <a:p>
            <a:pPr marL="457200" marR="5080" lvl="0" indent="-457200" algn="l" defTabSz="914400" eaLnBrk="1" fontAlgn="auto" latinLnBrk="0" hangingPunct="1">
              <a:buClrTx/>
              <a:buSzTx/>
              <a:tabLst>
                <a:tab pos="299085" algn="l"/>
              </a:tabLst>
              <a:defRPr/>
            </a:pPr>
            <a:endParaRPr lang="en-US" sz="2400" spc="-20">
              <a:solidFill>
                <a:prstClr val="white"/>
              </a:solidFill>
              <a:latin typeface="Century Gothic" panose="020B0502020202020204" pitchFamily="34" charset="0"/>
              <a:cs typeface="Times New Roman"/>
            </a:endParaRPr>
          </a:p>
          <a:p>
            <a:pPr marL="457200" marR="5080" lvl="0" indent="-457200" algn="l" defTabSz="914400" eaLnBrk="1" fontAlgn="auto" latinLnBrk="0" hangingPunct="1">
              <a:buClrTx/>
              <a:buSzTx/>
              <a:tabLst>
                <a:tab pos="299085" algn="l"/>
              </a:tabLst>
              <a:defRPr/>
            </a:pPr>
            <a:r>
              <a:rPr kumimoji="0" lang="en-US" sz="2400" b="0" i="0" u="none" strike="noStrike" kern="0" cap="none" spc="-20" normalizeH="0" baseline="0" noProof="0">
                <a:ln>
                  <a:noFill/>
                </a:ln>
                <a:solidFill>
                  <a:prstClr val="white"/>
                </a:solidFill>
                <a:effectLst/>
                <a:uLnTx/>
                <a:uFillTx/>
                <a:latin typeface="Century Gothic" panose="020B0502020202020204" pitchFamily="34" charset="0"/>
                <a:cs typeface="Times New Roman"/>
              </a:rPr>
              <a:t>			</a:t>
            </a:r>
            <a:endParaRPr kumimoji="0" lang="en-US" sz="2400" b="0" i="0" u="none" strike="noStrike" kern="0" cap="none" spc="0" normalizeH="0" baseline="0" noProof="0">
              <a:ln>
                <a:noFill/>
              </a:ln>
              <a:solidFill>
                <a:prstClr val="white"/>
              </a:solidFill>
              <a:effectLst/>
              <a:uLnTx/>
              <a:uFillTx/>
              <a:latin typeface="Century Gothic" panose="020B0502020202020204" pitchFamily="34" charset="0"/>
              <a:cs typeface="Times New Roman"/>
            </a:endParaRPr>
          </a:p>
          <a:p>
            <a:endParaRPr lang="en-US"/>
          </a:p>
        </p:txBody>
      </p:sp>
    </p:spTree>
    <p:extLst>
      <p:ext uri="{BB962C8B-B14F-4D97-AF65-F5344CB8AC3E}">
        <p14:creationId xmlns:p14="http://schemas.microsoft.com/office/powerpoint/2010/main" val="47438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7C9BE72A-4F97-4FA0-AF09-2C65D071C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3928B-4959-6CF9-B998-ADD65CF37624}"/>
              </a:ext>
            </a:extLst>
          </p:cNvPr>
          <p:cNvSpPr>
            <a:spLocks noGrp="1"/>
          </p:cNvSpPr>
          <p:nvPr>
            <p:ph type="title"/>
          </p:nvPr>
        </p:nvSpPr>
        <p:spPr>
          <a:xfrm>
            <a:off x="76200" y="3898184"/>
            <a:ext cx="12039600" cy="2959815"/>
          </a:xfrm>
        </p:spPr>
        <p:txBody>
          <a:bodyPr vert="horz" lIns="91440" tIns="45720" rIns="91440" bIns="45720" rtlCol="0" anchor="b">
            <a:normAutofit fontScale="90000"/>
          </a:bodyPr>
          <a:lstStyle/>
          <a:p>
            <a:pPr algn="l" rtl="0">
              <a:lnSpc>
                <a:spcPct val="90000"/>
              </a:lnSpc>
              <a:spcBef>
                <a:spcPct val="0"/>
              </a:spcBef>
            </a:pPr>
            <a:r>
              <a:rPr lang="en-US" sz="4000" kern="1200" dirty="0">
                <a:solidFill>
                  <a:schemeClr val="tx1"/>
                </a:solidFill>
                <a:latin typeface="+mj-lt"/>
                <a:cs typeface="+mj-cs"/>
              </a:rPr>
              <a:t>                          </a:t>
            </a:r>
            <a:br>
              <a:rPr lang="en-US" sz="4000" kern="1200" dirty="0">
                <a:solidFill>
                  <a:schemeClr val="tx1"/>
                </a:solidFill>
                <a:latin typeface="+mj-lt"/>
                <a:cs typeface="+mj-cs"/>
              </a:rPr>
            </a:br>
            <a:r>
              <a:rPr lang="en-US" sz="2000" kern="1200" dirty="0">
                <a:solidFill>
                  <a:schemeClr val="tx1"/>
                </a:solidFill>
                <a:latin typeface="+mj-lt"/>
                <a:cs typeface="+mj-cs"/>
              </a:rPr>
              <a:t>January 12-14: Fifth District Commercial Fishing Vessel Examiners attended a 3-day Expo in Ocean City MD to conduct public outreach and education for industry professionals and the maritime public. Attendance generated </a:t>
            </a:r>
            <a:r>
              <a:rPr lang="en-US" sz="2000" b="1" u="sng" kern="1200" dirty="0">
                <a:solidFill>
                  <a:schemeClr val="tx1"/>
                </a:solidFill>
                <a:latin typeface="+mj-lt"/>
                <a:cs typeface="+mj-cs"/>
              </a:rPr>
              <a:t>24</a:t>
            </a:r>
            <a:r>
              <a:rPr lang="en-US" sz="2000" kern="1200" dirty="0">
                <a:solidFill>
                  <a:schemeClr val="tx1"/>
                </a:solidFill>
                <a:latin typeface="+mj-lt"/>
                <a:cs typeface="+mj-cs"/>
              </a:rPr>
              <a:t> new requests for Dockside Exams.</a:t>
            </a:r>
            <a:br>
              <a:rPr lang="en-US" sz="2000" kern="1200" dirty="0">
                <a:solidFill>
                  <a:schemeClr val="tx1"/>
                </a:solidFill>
                <a:latin typeface="+mj-lt"/>
                <a:cs typeface="+mj-cs"/>
              </a:rPr>
            </a:br>
            <a:br>
              <a:rPr lang="en-US" sz="2000" kern="1200" dirty="0">
                <a:solidFill>
                  <a:schemeClr val="tx1"/>
                </a:solidFill>
                <a:latin typeface="+mj-lt"/>
                <a:cs typeface="+mj-cs"/>
              </a:rPr>
            </a:br>
            <a:r>
              <a:rPr lang="en-US" sz="2000" kern="1200" dirty="0">
                <a:solidFill>
                  <a:schemeClr val="tx1"/>
                </a:solidFill>
                <a:latin typeface="+mj-lt"/>
                <a:cs typeface="+mj-cs"/>
              </a:rPr>
              <a:t>Following the Expo, Sector Virginia CFV Examiners supported AMSEA training with the use of their Damage Control Trailer. In total, 11 “students” attended the training on Damage Control, Firefighting , Visual Distress Signals, dewatering via a CG P-6 pump, and classroom training. Students became familiar with abandon ship procedures and life raft deployment/ inflation procedures. </a:t>
            </a:r>
            <a:r>
              <a:rPr lang="en-US" sz="2000" kern="1200">
                <a:solidFill>
                  <a:schemeClr val="tx1"/>
                </a:solidFill>
                <a:latin typeface="+mj-lt"/>
                <a:cs typeface="+mj-cs"/>
              </a:rPr>
              <a:t>Air and water temperatures were in the 40’s, providing a realistic and chilling reminder on the importance of safety training. </a:t>
            </a:r>
          </a:p>
        </p:txBody>
      </p:sp>
      <p:pic>
        <p:nvPicPr>
          <p:cNvPr id="5" name="Picture 4">
            <a:extLst>
              <a:ext uri="{FF2B5EF4-FFF2-40B4-BE49-F238E27FC236}">
                <a16:creationId xmlns:a16="http://schemas.microsoft.com/office/drawing/2014/main" id="{7389B65C-AB7E-7B09-6CDB-B30225472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19" r="13997" b="3"/>
          <a:stretch/>
        </p:blipFill>
        <p:spPr bwMode="auto">
          <a:xfrm>
            <a:off x="203682" y="181113"/>
            <a:ext cx="3797398" cy="3717071"/>
          </a:xfrm>
          <a:prstGeom prst="rect">
            <a:avLst/>
          </a:prstGeom>
          <a:noFill/>
        </p:spPr>
      </p:pic>
      <p:pic>
        <p:nvPicPr>
          <p:cNvPr id="6" name="Picture 5" descr="A picture containing sky, boat, water, outdoor&#10;&#10;Description automatically generated">
            <a:extLst>
              <a:ext uri="{FF2B5EF4-FFF2-40B4-BE49-F238E27FC236}">
                <a16:creationId xmlns:a16="http://schemas.microsoft.com/office/drawing/2014/main" id="{6F95CB1B-02EB-2CD0-C7B3-611B10D809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92" r="11530" b="1"/>
          <a:stretch/>
        </p:blipFill>
        <p:spPr bwMode="auto">
          <a:xfrm>
            <a:off x="4193167" y="181113"/>
            <a:ext cx="3815005" cy="3717071"/>
          </a:xfrm>
          <a:prstGeom prst="rect">
            <a:avLst/>
          </a:prstGeom>
          <a:noFill/>
        </p:spPr>
      </p:pic>
      <p:pic>
        <p:nvPicPr>
          <p:cNvPr id="4" name="Picture 3">
            <a:extLst>
              <a:ext uri="{FF2B5EF4-FFF2-40B4-BE49-F238E27FC236}">
                <a16:creationId xmlns:a16="http://schemas.microsoft.com/office/drawing/2014/main" id="{7168C920-4460-A7A1-D64D-B6E328F6FE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19" r="14219" b="-3"/>
          <a:stretch/>
        </p:blipFill>
        <p:spPr bwMode="auto">
          <a:xfrm>
            <a:off x="8190920" y="181113"/>
            <a:ext cx="3799289" cy="3717071"/>
          </a:xfrm>
          <a:prstGeom prst="rect">
            <a:avLst/>
          </a:prstGeom>
          <a:noFill/>
        </p:spPr>
      </p:pic>
      <p:sp>
        <p:nvSpPr>
          <p:cNvPr id="7" name="TextBox 6">
            <a:extLst>
              <a:ext uri="{FF2B5EF4-FFF2-40B4-BE49-F238E27FC236}">
                <a16:creationId xmlns:a16="http://schemas.microsoft.com/office/drawing/2014/main" id="{2E8EFD09-B56A-EB3E-D2A6-739D205FE0EB}"/>
              </a:ext>
            </a:extLst>
          </p:cNvPr>
          <p:cNvSpPr txBox="1"/>
          <p:nvPr/>
        </p:nvSpPr>
        <p:spPr>
          <a:xfrm>
            <a:off x="203682" y="3962400"/>
            <a:ext cx="11786527" cy="646331"/>
          </a:xfrm>
          <a:prstGeom prst="rect">
            <a:avLst/>
          </a:prstGeom>
          <a:noFill/>
        </p:spPr>
        <p:txBody>
          <a:bodyPr wrap="square" rtlCol="0">
            <a:spAutoFit/>
          </a:bodyPr>
          <a:lstStyle/>
          <a:p>
            <a:pPr algn="ctr"/>
            <a:r>
              <a:rPr lang="en-US" sz="3600" kern="1200">
                <a:solidFill>
                  <a:schemeClr val="tx1"/>
                </a:solidFill>
                <a:latin typeface="+mj-lt"/>
                <a:cs typeface="+mj-cs"/>
              </a:rPr>
              <a:t>2024 Ocean City Waterman’s Expo</a:t>
            </a:r>
            <a:endParaRPr lang="en-US" sz="3600"/>
          </a:p>
        </p:txBody>
      </p:sp>
    </p:spTree>
    <p:extLst>
      <p:ext uri="{BB962C8B-B14F-4D97-AF65-F5344CB8AC3E}">
        <p14:creationId xmlns:p14="http://schemas.microsoft.com/office/powerpoint/2010/main" val="423660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4A2E23AE-45CF-B871-5793-088AD32DC007}"/>
              </a:ext>
            </a:extLst>
          </p:cNvPr>
          <p:cNvSpPr>
            <a:spLocks noGrp="1"/>
          </p:cNvSpPr>
          <p:nvPr>
            <p:ph type="title"/>
          </p:nvPr>
        </p:nvSpPr>
        <p:spPr>
          <a:xfrm>
            <a:off x="685800" y="2590800"/>
            <a:ext cx="5102630" cy="1109031"/>
          </a:xfrm>
        </p:spPr>
        <p:txBody>
          <a:bodyPr vert="horz" lIns="91440" tIns="45720" rIns="91440" bIns="45720" rtlCol="0" anchor="b">
            <a:normAutofit fontScale="90000"/>
          </a:bodyPr>
          <a:lstStyle/>
          <a:p>
            <a:pPr algn="ctr" rtl="0">
              <a:lnSpc>
                <a:spcPct val="90000"/>
              </a:lnSpc>
              <a:spcBef>
                <a:spcPct val="0"/>
              </a:spcBef>
            </a:pPr>
            <a:r>
              <a:rPr lang="en-US" sz="5200" kern="1200">
                <a:solidFill>
                  <a:schemeClr val="tx1"/>
                </a:solidFill>
                <a:latin typeface="+mj-lt"/>
                <a:ea typeface="+mj-ea"/>
                <a:cs typeface="+mj-cs"/>
              </a:rPr>
              <a:t>2024 Atlantic City Boat Show</a:t>
            </a:r>
          </a:p>
        </p:txBody>
      </p:sp>
      <p:pic>
        <p:nvPicPr>
          <p:cNvPr id="5" name="Picture 4" descr="A picture containing sky, outdoor, road, group&#10;&#10;Description automatically generated">
            <a:extLst>
              <a:ext uri="{FF2B5EF4-FFF2-40B4-BE49-F238E27FC236}">
                <a16:creationId xmlns:a16="http://schemas.microsoft.com/office/drawing/2014/main" id="{9BD07835-9F1F-9008-0939-5BB30FBD4F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88" r="132" b="29740"/>
          <a:stretch/>
        </p:blipFill>
        <p:spPr bwMode="auto">
          <a:xfrm>
            <a:off x="304800" y="156394"/>
            <a:ext cx="5595652" cy="2133600"/>
          </a:xfrm>
          <a:prstGeom prst="rect">
            <a:avLst/>
          </a:prstGeom>
          <a:noFill/>
          <a:extLst>
            <a:ext uri="{53640926-AAD7-44D8-BBD7-CCE9431645EC}">
              <a14:shadowObscured xmlns:a14="http://schemas.microsoft.com/office/drawing/2010/main"/>
            </a:ext>
          </a:extLst>
        </p:spPr>
      </p:pic>
      <p:pic>
        <p:nvPicPr>
          <p:cNvPr id="4" name="Picture 3" descr="A group of people standing in a room with tables and flags&#10;&#10;Description automatically generated with low confidence">
            <a:extLst>
              <a:ext uri="{FF2B5EF4-FFF2-40B4-BE49-F238E27FC236}">
                <a16:creationId xmlns:a16="http://schemas.microsoft.com/office/drawing/2014/main" id="{6518D3CF-345B-D00E-9E14-465AC6FCEBDE}"/>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9914" r="-2" b="-2"/>
          <a:stretch>
            <a:fillRect/>
          </a:stretch>
        </p:blipFill>
        <p:spPr bwMode="auto">
          <a:xfrm>
            <a:off x="6477000" y="156394"/>
            <a:ext cx="5182010" cy="3501206"/>
          </a:xfrm>
          <a:prstGeom prst="rect">
            <a:avLst/>
          </a:prstGeom>
          <a:noFill/>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F1725AF-4430-4B3D-59B5-B41D7EC9A3A9}"/>
              </a:ext>
            </a:extLst>
          </p:cNvPr>
          <p:cNvSpPr txBox="1"/>
          <p:nvPr/>
        </p:nvSpPr>
        <p:spPr>
          <a:xfrm>
            <a:off x="228600" y="3721256"/>
            <a:ext cx="11658600" cy="3596369"/>
          </a:xfrm>
          <a:prstGeom prst="rect">
            <a:avLst/>
          </a:prstGeom>
          <a:noFill/>
        </p:spPr>
        <p:txBody>
          <a:bodyPr wrap="square" rtlCol="0">
            <a:spAutoFit/>
          </a:bodyPr>
          <a:lstStyle/>
          <a:p>
            <a:r>
              <a:rPr lang="en-US" kern="100">
                <a:latin typeface="Times New Roman" panose="02020603050405020304" pitchFamily="18" charset="0"/>
                <a:ea typeface="Calibri" panose="020F0502020204030204" pitchFamily="34" charset="0"/>
                <a:cs typeface="Times New Roman" panose="02020603050405020304" pitchFamily="18" charset="0"/>
              </a:rPr>
              <a:t>February 28th – March 3</a:t>
            </a:r>
            <a:r>
              <a:rPr lang="en-US" kern="100" baseline="30000">
                <a:latin typeface="Times New Roman" panose="02020603050405020304" pitchFamily="18" charset="0"/>
                <a:ea typeface="Calibri" panose="020F0502020204030204" pitchFamily="34" charset="0"/>
                <a:cs typeface="Times New Roman" panose="02020603050405020304" pitchFamily="18" charset="0"/>
              </a:rPr>
              <a:t>rd</a:t>
            </a:r>
            <a:r>
              <a:rPr lang="en-US" kern="100">
                <a:latin typeface="Times New Roman" panose="02020603050405020304" pitchFamily="18" charset="0"/>
                <a:ea typeface="Calibri" panose="020F0502020204030204" pitchFamily="34" charset="0"/>
                <a:cs typeface="Times New Roman" panose="02020603050405020304" pitchFamily="18" charset="0"/>
              </a:rPr>
              <a:t>: </a:t>
            </a: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Examiners out of the Sector Delaware Bay Office attended this five-day event to crew a Safety and Informational booth and conduct congressionally mandated outreach industry professionals and members of the general maritime public.</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Participation resulted in numerous new sign-ups for dockside exams, uninspected passenger vessel (6 pax) exams, and recreational boating safety checks. Additionally, the team identified an owner/operator of a Small Passenger Vessel (T) in the construction phase. This year’s show attracted more than 37,000 attendees and the Commercial Vishing Vessel Safety booth was collocated with local CG Auxiliarists and Recruiters. </a:t>
            </a:r>
          </a:p>
          <a:p>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Immediately following the Boat Show, examiners from Sector Delaware Bay provided 2 days of Drill Conductor training in Cape May with Fishing Partnership Support Services. In total there were over 110 Commercial Fishermen in attendance. Training included: Damage Control (flooding), Fire Fighting, Donning of Immersion Suits, Deploying a Life Raft, Emergency Radio Procedures, Use of Flares, and Classroom Training.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3229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8938-923A-1EE3-089C-1E895A7681A9}"/>
              </a:ext>
            </a:extLst>
          </p:cNvPr>
          <p:cNvSpPr>
            <a:spLocks noGrp="1"/>
          </p:cNvSpPr>
          <p:nvPr>
            <p:ph type="title"/>
          </p:nvPr>
        </p:nvSpPr>
        <p:spPr>
          <a:xfrm>
            <a:off x="2212340" y="381000"/>
            <a:ext cx="7767320" cy="1046440"/>
          </a:xfrm>
        </p:spPr>
        <p:txBody>
          <a:bodyPr/>
          <a:lstStyle/>
          <a:p>
            <a:pPr algn="ctr"/>
            <a:r>
              <a:rPr lang="en-US" sz="3200" spc="-25">
                <a:solidFill>
                  <a:schemeClr val="bg1"/>
                </a:solidFill>
                <a:latin typeface="Century Gothic" panose="020B0502020202020204" pitchFamily="34" charset="0"/>
              </a:rPr>
              <a:t>Fifth District Planning Direction</a:t>
            </a:r>
            <a:br>
              <a:rPr lang="en-US" sz="3600" spc="-25">
                <a:solidFill>
                  <a:schemeClr val="bg1"/>
                </a:solidFill>
                <a:latin typeface="Century Gothic" panose="020B0502020202020204" pitchFamily="34" charset="0"/>
              </a:rPr>
            </a:br>
            <a:endParaRPr lang="en-US"/>
          </a:p>
        </p:txBody>
      </p:sp>
      <p:sp>
        <p:nvSpPr>
          <p:cNvPr id="3" name="Text Placeholder 2">
            <a:extLst>
              <a:ext uri="{FF2B5EF4-FFF2-40B4-BE49-F238E27FC236}">
                <a16:creationId xmlns:a16="http://schemas.microsoft.com/office/drawing/2014/main" id="{970701B2-4A8E-A123-D08A-C845702A6B42}"/>
              </a:ext>
            </a:extLst>
          </p:cNvPr>
          <p:cNvSpPr>
            <a:spLocks noGrp="1"/>
          </p:cNvSpPr>
          <p:nvPr>
            <p:ph type="body" idx="1"/>
          </p:nvPr>
        </p:nvSpPr>
        <p:spPr>
          <a:xfrm>
            <a:off x="968375" y="1397975"/>
            <a:ext cx="10255250" cy="5059975"/>
          </a:xfrm>
        </p:spPr>
        <p:txBody>
          <a:bodyPr/>
          <a:lstStyle/>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Use</a:t>
            </a:r>
            <a:r>
              <a:rPr lang="en-US" sz="2400" spc="-7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risk-based</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decision</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making</a:t>
            </a:r>
            <a:r>
              <a:rPr lang="en-US" sz="2400" spc="-4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when</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using</a:t>
            </a:r>
            <a:r>
              <a:rPr lang="en-US" sz="2400" spc="-7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limited</a:t>
            </a:r>
            <a:r>
              <a:rPr lang="en-US" sz="2400" spc="-4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Coast</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Guard resources to target commercial fishing vessels.</a:t>
            </a:r>
            <a:r>
              <a:rPr lang="en-US" sz="2400" spc="20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endParaRPr lang="en-US" sz="2400" spc="200">
              <a:solidFill>
                <a:schemeClr val="bg1"/>
              </a:solidFill>
              <a:effectLst/>
              <a:latin typeface="Century Gothic" panose="020B0502020202020204" pitchFamily="34" charset="0"/>
              <a:ea typeface="Symbol" panose="05050102010706020507" pitchFamily="18" charset="2"/>
              <a:cs typeface="Symbol" panose="05050102010706020507" pitchFamily="18" charset="2"/>
            </a:endParaRP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Maintain</a:t>
            </a:r>
            <a:r>
              <a:rPr lang="en-US" sz="2400" spc="-3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consistent</a:t>
            </a:r>
            <a:r>
              <a:rPr lang="en-US" sz="2400" spc="-2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engagement</a:t>
            </a:r>
            <a:r>
              <a:rPr lang="en-US" sz="2400" spc="-1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with</a:t>
            </a:r>
            <a:r>
              <a:rPr lang="en-US" sz="2400" spc="-2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organic</a:t>
            </a:r>
            <a:r>
              <a:rPr lang="en-US" sz="2400" spc="-3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intelligence</a:t>
            </a:r>
            <a:r>
              <a:rPr lang="en-US" sz="2400" spc="-1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staff. </a:t>
            </a: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endPar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endParaRP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Expand</a:t>
            </a:r>
            <a:r>
              <a:rPr lang="en-US" sz="2400" spc="-5">
                <a:solidFill>
                  <a:schemeClr val="bg1"/>
                </a:solidFill>
                <a:effectLst/>
                <a:latin typeface="Century Gothic" panose="020B0502020202020204" pitchFamily="34" charset="0"/>
                <a:ea typeface="Symbol" panose="05050102010706020507" pitchFamily="18" charset="2"/>
                <a:cs typeface="Symbol" panose="05050102010706020507" pitchFamily="18" charset="2"/>
              </a:rPr>
              <a:t> existing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outreach to the commercial fishing vessel community.</a:t>
            </a:r>
            <a:r>
              <a:rPr lang="en-US" sz="2400" spc="20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endParaRPr lang="en-US" sz="2400" spc="200">
              <a:solidFill>
                <a:schemeClr val="bg1"/>
              </a:solidFill>
              <a:effectLst/>
              <a:latin typeface="Century Gothic" panose="020B0502020202020204" pitchFamily="34" charset="0"/>
              <a:ea typeface="Symbol" panose="05050102010706020507" pitchFamily="18" charset="2"/>
              <a:cs typeface="Symbol" panose="05050102010706020507" pitchFamily="18" charset="2"/>
            </a:endParaRP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Seek</a:t>
            </a:r>
            <a:r>
              <a:rPr lang="en-US" sz="2400" spc="-6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to</a:t>
            </a:r>
            <a:r>
              <a:rPr lang="en-US" sz="2400" spc="-6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enhance</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station</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and</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cutter</a:t>
            </a:r>
            <a:r>
              <a:rPr lang="en-US" sz="2400" spc="-5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Coast</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Guard</a:t>
            </a:r>
            <a:r>
              <a:rPr lang="en-US" sz="2400" spc="-4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Boarding</a:t>
            </a:r>
            <a:r>
              <a:rPr lang="en-US" sz="2400" spc="-4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Officer</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competency</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and</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effectiveness through CFVS examiner led training.</a:t>
            </a:r>
          </a:p>
          <a:p>
            <a:pPr marL="342900" marR="176530" lvl="0" indent="-342900">
              <a:lnSpc>
                <a:spcPct val="98000"/>
              </a:lnSpc>
              <a:spcBef>
                <a:spcPts val="15"/>
              </a:spcBef>
              <a:spcAft>
                <a:spcPts val="0"/>
              </a:spcAft>
              <a:buSzPts val="1200"/>
              <a:buFont typeface="Wingdings" panose="05000000000000000000" pitchFamily="2" charset="2"/>
              <a:buChar char="Ø"/>
              <a:tabLst>
                <a:tab pos="601345" algn="l"/>
                <a:tab pos="601980" algn="l"/>
              </a:tabLst>
            </a:pPr>
            <a:endPar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endParaRPr>
          </a:p>
          <a:p>
            <a:pPr marL="342900" marR="210185" lvl="0" indent="-342900">
              <a:lnSpc>
                <a:spcPct val="97000"/>
              </a:lnSpc>
              <a:spcBef>
                <a:spcPts val="30"/>
              </a:spcBef>
              <a:spcAft>
                <a:spcPts val="0"/>
              </a:spcAft>
              <a:buSzPts val="1200"/>
              <a:buFont typeface="Wingdings" panose="05000000000000000000" pitchFamily="2" charset="2"/>
              <a:buChar char="Ø"/>
              <a:tabLst>
                <a:tab pos="601345" algn="l"/>
                <a:tab pos="601980" algn="l"/>
              </a:tabLst>
            </a:pP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Increase</a:t>
            </a:r>
            <a:r>
              <a:rPr lang="en-US" sz="2400" spc="-5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participation</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and</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optimize</a:t>
            </a:r>
            <a:r>
              <a:rPr lang="en-US" sz="2400" spc="-5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use</a:t>
            </a:r>
            <a:r>
              <a:rPr lang="en-US" sz="2400" spc="-5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of</a:t>
            </a:r>
            <a:r>
              <a:rPr lang="en-US" sz="2400" spc="-3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Coast</a:t>
            </a:r>
            <a:r>
              <a:rPr lang="en-US" sz="2400" spc="-5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Guard</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Active</a:t>
            </a:r>
            <a:r>
              <a:rPr lang="en-US" sz="2400" spc="-5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Duty,</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Reserves,</a:t>
            </a:r>
            <a:r>
              <a:rPr lang="en-US" sz="2400" spc="-55">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and</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Auxiliary</a:t>
            </a:r>
            <a:r>
              <a:rPr lang="en-US" sz="2400" spc="-60">
                <a:solidFill>
                  <a:schemeClr val="bg1"/>
                </a:solidFill>
                <a:effectLst/>
                <a:latin typeface="Century Gothic" panose="020B0502020202020204" pitchFamily="34" charset="0"/>
                <a:ea typeface="Symbol" panose="05050102010706020507" pitchFamily="18" charset="2"/>
                <a:cs typeface="Symbol" panose="05050102010706020507" pitchFamily="18" charset="2"/>
              </a:rPr>
              <a:t> </a:t>
            </a:r>
            <a:r>
              <a:rPr lang="en-US" sz="2400">
                <a:solidFill>
                  <a:schemeClr val="bg1"/>
                </a:solidFill>
                <a:effectLst/>
                <a:latin typeface="Century Gothic" panose="020B0502020202020204" pitchFamily="34" charset="0"/>
                <a:ea typeface="Symbol" panose="05050102010706020507" pitchFamily="18" charset="2"/>
                <a:cs typeface="Symbol" panose="05050102010706020507" pitchFamily="18" charset="2"/>
              </a:rPr>
              <a:t>to meet CFVS performance goals.</a:t>
            </a:r>
          </a:p>
        </p:txBody>
      </p:sp>
    </p:spTree>
    <p:extLst>
      <p:ext uri="{BB962C8B-B14F-4D97-AF65-F5344CB8AC3E}">
        <p14:creationId xmlns:p14="http://schemas.microsoft.com/office/powerpoint/2010/main" val="2390794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BFC5F5ECD5748BF8FF16FBD2F79C0" ma:contentTypeVersion="6" ma:contentTypeDescription="Create a new document." ma:contentTypeScope="" ma:versionID="49431d950a24bcd504a415a4a2d68cbd">
  <xsd:schema xmlns:xsd="http://www.w3.org/2001/XMLSchema" xmlns:xs="http://www.w3.org/2001/XMLSchema" xmlns:p="http://schemas.microsoft.com/office/2006/metadata/properties" xmlns:ns2="63851890-fe38-4e48-be11-61098057652e" xmlns:ns3="a437fcbb-dcbb-4d48-bdff-bfab6180e455" targetNamespace="http://schemas.microsoft.com/office/2006/metadata/properties" ma:root="true" ma:fieldsID="df642c9d86fbc3ea2a8ca01a6698e3b9" ns2:_="" ns3:_="">
    <xsd:import namespace="63851890-fe38-4e48-be11-61098057652e"/>
    <xsd:import namespace="a437fcbb-dcbb-4d48-bdff-bfab6180e4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51890-fe38-4e48-be11-610980576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7fcbb-dcbb-4d48-bdff-bfab6180e45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2F0969-2DA7-46A1-AC79-53C22AF34975}"/>
</file>

<file path=customXml/itemProps2.xml><?xml version="1.0" encoding="utf-8"?>
<ds:datastoreItem xmlns:ds="http://schemas.openxmlformats.org/officeDocument/2006/customXml" ds:itemID="{309A74A5-83B9-4BC7-A63D-D496408415B0}"/>
</file>

<file path=customXml/itemProps3.xml><?xml version="1.0" encoding="utf-8"?>
<ds:datastoreItem xmlns:ds="http://schemas.openxmlformats.org/officeDocument/2006/customXml" ds:itemID="{B9150A39-8C52-45BD-AB5D-BB1B96CF2682}"/>
</file>

<file path=docProps/app.xml><?xml version="1.0" encoding="utf-8"?>
<Properties xmlns="http://schemas.openxmlformats.org/officeDocument/2006/extended-properties" xmlns:vt="http://schemas.openxmlformats.org/officeDocument/2006/docPropsVTypes">
  <Template/>
  <TotalTime>0</TotalTime>
  <Words>805</Words>
  <Application>Microsoft Office PowerPoint</Application>
  <PresentationFormat>Widescreen</PresentationFormat>
  <Paragraphs>103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Times New Roman</vt:lpstr>
      <vt:lpstr>Wingdings</vt:lpstr>
      <vt:lpstr>Wingdings 3</vt:lpstr>
      <vt:lpstr>Office Theme</vt:lpstr>
      <vt:lpstr>PowerPoint Presentation</vt:lpstr>
      <vt:lpstr>FY 24 CFV Boarding Stats</vt:lpstr>
      <vt:lpstr>FY 24 CFV Dockside Stats</vt:lpstr>
      <vt:lpstr>Coast Guard Sector Virginia OPERATION AWE SHUCKS 2023/2024 </vt:lpstr>
      <vt:lpstr>Fifth District CFV Public Outreach</vt:lpstr>
      <vt:lpstr>                           January 12-14: Fifth District Commercial Fishing Vessel Examiners attended a 3-day Expo in Ocean City MD to conduct public outreach and education for industry professionals and the maritime public. Attendance generated 24 new requests for Dockside Exams.  Following the Expo, Sector Virginia CFV Examiners supported AMSEA training with the use of their Damage Control Trailer. In total, 11 “students” attended the training on Damage Control, Firefighting , Visual Distress Signals, dewatering via a CG P-6 pump, and classroom training. Students became familiar with abandon ship procedures and life raft deployment/ inflation procedures. Air and water temperatures were in the 40’s, providing a realistic and chilling reminder on the importance of safety training. </vt:lpstr>
      <vt:lpstr>2024 Atlantic City Boat Show</vt:lpstr>
      <vt:lpstr>Fifth District Planning Direction </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 Guard District #</dc:title>
  <dc:creator>Myers, Joseph D CIV</dc:creator>
  <cp:lastModifiedBy>George, Gary E LT USCG D5 (USA)</cp:lastModifiedBy>
  <cp:revision>1</cp:revision>
  <dcterms:created xsi:type="dcterms:W3CDTF">2023-09-01T15:40:42Z</dcterms:created>
  <dcterms:modified xsi:type="dcterms:W3CDTF">2024-03-28T19:30:57Z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2023-04-28T00:00:00Z</vt:filetime>
  </property>
  <property fmtid="{D5CDD505-2E9C-101B-9397-08002B2CF9AE}" pid="3" name="Creator">
    <vt:lpwstr>Acrobat PDFMaker 22 for PowerPoint</vt:lpwstr>
  </property>
  <property fmtid="{D5CDD505-2E9C-101B-9397-08002B2CF9AE}" pid="4" name="LastSaved">
    <vt:filetime>2023-09-01T00:00:00Z</vt:filetime>
  </property>
  <property fmtid="{D5CDD505-2E9C-101B-9397-08002B2CF9AE}" pid="5" name="Producer">
    <vt:lpwstr>Adobe PDF Library 22.3.86</vt:lpwstr>
  </property>
  <property fmtid="{D5CDD505-2E9C-101B-9397-08002B2CF9AE}" pid="6" name="ContentTypeId">
    <vt:lpwstr>0x010100534BFC5F5ECD5748BF8FF16FBD2F79C0</vt:lpwstr>
  </property>
</Properties>
</file>